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9" r:id="rId2"/>
    <p:sldId id="404" r:id="rId3"/>
    <p:sldId id="405" r:id="rId4"/>
    <p:sldId id="406" r:id="rId5"/>
    <p:sldId id="410" r:id="rId6"/>
    <p:sldId id="411" r:id="rId7"/>
    <p:sldId id="320" r:id="rId8"/>
    <p:sldId id="412" r:id="rId9"/>
    <p:sldId id="413" r:id="rId10"/>
    <p:sldId id="414" r:id="rId11"/>
    <p:sldId id="38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565"/>
    <a:srgbClr val="CC00C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35" autoAdjust="0"/>
    <p:restoredTop sz="90259" autoAdjust="0"/>
  </p:normalViewPr>
  <p:slideViewPr>
    <p:cSldViewPr snapToGrid="0">
      <p:cViewPr varScale="1">
        <p:scale>
          <a:sx n="97" d="100"/>
          <a:sy n="97" d="100"/>
        </p:scale>
        <p:origin x="102" y="294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25" d="100"/>
        <a:sy n="125" d="100"/>
      </p:scale>
      <p:origin x="0" y="-23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4BE19-BB89-43A8-85E8-06B3C9EBBF22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16D66E-EB54-4813-B230-A061E63C4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566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913C3A95-2474-4BF5-9FAC-4193A04711D6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688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93801F00-9999-456B-9042-B8C099FC45DF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2147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E3640DBD-EEAE-4E0E-95CD-95BD25901E83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8097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CDBEFAD8-D6E6-4800-8F37-CC46292585C1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70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37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211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9116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950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13" Type="http://schemas.openxmlformats.org/officeDocument/2006/relationships/image" Target="../media/image86.png"/><Relationship Id="rId18" Type="http://schemas.openxmlformats.org/officeDocument/2006/relationships/image" Target="../media/image91.png"/><Relationship Id="rId3" Type="http://schemas.openxmlformats.org/officeDocument/2006/relationships/image" Target="../media/image76.png"/><Relationship Id="rId21" Type="http://schemas.openxmlformats.org/officeDocument/2006/relationships/image" Target="../media/image94.png"/><Relationship Id="rId7" Type="http://schemas.openxmlformats.org/officeDocument/2006/relationships/image" Target="../media/image80.png"/><Relationship Id="rId12" Type="http://schemas.openxmlformats.org/officeDocument/2006/relationships/image" Target="../media/image85.png"/><Relationship Id="rId17" Type="http://schemas.openxmlformats.org/officeDocument/2006/relationships/image" Target="../media/image90.png"/><Relationship Id="rId2" Type="http://schemas.openxmlformats.org/officeDocument/2006/relationships/image" Target="../media/image75.png"/><Relationship Id="rId16" Type="http://schemas.openxmlformats.org/officeDocument/2006/relationships/image" Target="../media/image89.png"/><Relationship Id="rId20" Type="http://schemas.openxmlformats.org/officeDocument/2006/relationships/image" Target="../media/image9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9.png"/><Relationship Id="rId11" Type="http://schemas.openxmlformats.org/officeDocument/2006/relationships/image" Target="../media/image84.png"/><Relationship Id="rId24" Type="http://schemas.openxmlformats.org/officeDocument/2006/relationships/image" Target="../media/image97.png"/><Relationship Id="rId5" Type="http://schemas.openxmlformats.org/officeDocument/2006/relationships/image" Target="../media/image78.png"/><Relationship Id="rId15" Type="http://schemas.openxmlformats.org/officeDocument/2006/relationships/image" Target="../media/image88.png"/><Relationship Id="rId23" Type="http://schemas.openxmlformats.org/officeDocument/2006/relationships/image" Target="../media/image96.png"/><Relationship Id="rId10" Type="http://schemas.openxmlformats.org/officeDocument/2006/relationships/image" Target="../media/image83.png"/><Relationship Id="rId19" Type="http://schemas.openxmlformats.org/officeDocument/2006/relationships/image" Target="../media/image92.png"/><Relationship Id="rId4" Type="http://schemas.openxmlformats.org/officeDocument/2006/relationships/image" Target="../media/image77.png"/><Relationship Id="rId9" Type="http://schemas.openxmlformats.org/officeDocument/2006/relationships/image" Target="../media/image82.png"/><Relationship Id="rId14" Type="http://schemas.openxmlformats.org/officeDocument/2006/relationships/image" Target="../media/image87.png"/><Relationship Id="rId22" Type="http://schemas.openxmlformats.org/officeDocument/2006/relationships/image" Target="../media/image9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3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26" Type="http://schemas.openxmlformats.org/officeDocument/2006/relationships/image" Target="../media/image42.png"/><Relationship Id="rId3" Type="http://schemas.openxmlformats.org/officeDocument/2006/relationships/image" Target="../media/image19.png"/><Relationship Id="rId21" Type="http://schemas.openxmlformats.org/officeDocument/2006/relationships/image" Target="../media/image37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17" Type="http://schemas.openxmlformats.org/officeDocument/2006/relationships/image" Target="../media/image33.png"/><Relationship Id="rId25" Type="http://schemas.openxmlformats.org/officeDocument/2006/relationships/image" Target="../media/image41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32.png"/><Relationship Id="rId20" Type="http://schemas.openxmlformats.org/officeDocument/2006/relationships/image" Target="../media/image3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24" Type="http://schemas.openxmlformats.org/officeDocument/2006/relationships/image" Target="../media/image40.png"/><Relationship Id="rId5" Type="http://schemas.openxmlformats.org/officeDocument/2006/relationships/image" Target="../media/image21.png"/><Relationship Id="rId15" Type="http://schemas.openxmlformats.org/officeDocument/2006/relationships/image" Target="../media/image31.png"/><Relationship Id="rId23" Type="http://schemas.openxmlformats.org/officeDocument/2006/relationships/image" Target="../media/image39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Relationship Id="rId22" Type="http://schemas.openxmlformats.org/officeDocument/2006/relationships/image" Target="../media/image38.png"/><Relationship Id="rId27" Type="http://schemas.openxmlformats.org/officeDocument/2006/relationships/image" Target="../media/image4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43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10" Type="http://schemas.openxmlformats.org/officeDocument/2006/relationships/image" Target="../media/image51.png"/><Relationship Id="rId4" Type="http://schemas.openxmlformats.org/officeDocument/2006/relationships/image" Target="../media/image45.png"/><Relationship Id="rId9" Type="http://schemas.openxmlformats.org/officeDocument/2006/relationships/image" Target="../media/image5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13" Type="http://schemas.openxmlformats.org/officeDocument/2006/relationships/image" Target="../media/image63.png"/><Relationship Id="rId18" Type="http://schemas.openxmlformats.org/officeDocument/2006/relationships/image" Target="../media/image68.png"/><Relationship Id="rId3" Type="http://schemas.openxmlformats.org/officeDocument/2006/relationships/image" Target="../media/image54.png"/><Relationship Id="rId7" Type="http://schemas.openxmlformats.org/officeDocument/2006/relationships/image" Target="../media/image57.png"/><Relationship Id="rId12" Type="http://schemas.openxmlformats.org/officeDocument/2006/relationships/image" Target="../media/image62.png"/><Relationship Id="rId17" Type="http://schemas.openxmlformats.org/officeDocument/2006/relationships/image" Target="../media/image67.png"/><Relationship Id="rId2" Type="http://schemas.openxmlformats.org/officeDocument/2006/relationships/image" Target="../media/image53.png"/><Relationship Id="rId16" Type="http://schemas.openxmlformats.org/officeDocument/2006/relationships/image" Target="../media/image6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6.png"/><Relationship Id="rId11" Type="http://schemas.openxmlformats.org/officeDocument/2006/relationships/image" Target="../media/image61.png"/><Relationship Id="rId5" Type="http://schemas.openxmlformats.org/officeDocument/2006/relationships/image" Target="../media/image55.png"/><Relationship Id="rId15" Type="http://schemas.openxmlformats.org/officeDocument/2006/relationships/image" Target="../media/image65.png"/><Relationship Id="rId10" Type="http://schemas.openxmlformats.org/officeDocument/2006/relationships/image" Target="../media/image60.png"/><Relationship Id="rId19" Type="http://schemas.openxmlformats.org/officeDocument/2006/relationships/image" Target="../media/image69.png"/><Relationship Id="rId4" Type="http://schemas.openxmlformats.org/officeDocument/2006/relationships/image" Target="../media/image45.png"/><Relationship Id="rId9" Type="http://schemas.openxmlformats.org/officeDocument/2006/relationships/image" Target="../media/image59.png"/><Relationship Id="rId14" Type="http://schemas.openxmlformats.org/officeDocument/2006/relationships/image" Target="../media/image6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95754" y="0"/>
            <a:ext cx="594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18.404/6.840</a:t>
            </a:r>
            <a:r>
              <a:rPr lang="en-US" sz="4000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Lecture 16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258618" y="1227612"/>
                <a:ext cx="6739082" cy="26007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800"/>
                  </a:spcBef>
                </a:pPr>
                <a:r>
                  <a:rPr lang="en-US" sz="2400" b="1" dirty="0" smtClean="0">
                    <a:solidFill>
                      <a:schemeClr val="tx1"/>
                    </a:solidFill>
                  </a:rPr>
                  <a:t>Last time:  </a:t>
                </a:r>
                <a:r>
                  <a:rPr lang="en-US" sz="2400" baseline="0" dirty="0" smtClean="0">
                    <a:solidFill>
                      <a:schemeClr val="tx1"/>
                    </a:solidFill>
                  </a:rPr>
                  <a:t/>
                </a:r>
                <a:br>
                  <a:rPr lang="en-US" sz="2400" baseline="0" dirty="0" smtClean="0">
                    <a:solidFill>
                      <a:schemeClr val="tx1"/>
                    </a:solidFill>
                  </a:rPr>
                </a:br>
                <a:r>
                  <a:rPr lang="en-US" sz="2000" dirty="0"/>
                  <a:t>- </a:t>
                </a:r>
                <a:r>
                  <a:rPr lang="en-US" sz="2000" dirty="0" smtClean="0"/>
                  <a:t>NP-completeness</a:t>
                </a:r>
              </a:p>
              <a:p>
                <a:r>
                  <a:rPr lang="en-US" sz="2000" dirty="0" smtClean="0"/>
                  <a:t>-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𝑆𝐴𝑇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≤</m:t>
                        </m:r>
                      </m:e>
                      <m:sub>
                        <m:r>
                          <m:rPr>
                            <m:nor/>
                          </m:rPr>
                          <a:rPr lang="en-US" sz="1600" dirty="0">
                            <a:solidFill>
                              <a:prstClr val="white"/>
                            </a:solidFill>
                          </a:rPr>
                          <m:t>P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𝐶𝐿𝐼𝑄𝑈𝐸</m:t>
                    </m:r>
                  </m:oMath>
                </a14:m>
                <a:endParaRPr lang="en-US" sz="2000" b="0" dirty="0" smtClean="0"/>
              </a:p>
              <a:p>
                <a:r>
                  <a:rPr lang="en-US" sz="2000" dirty="0" smtClean="0"/>
                  <a:t>-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𝑆𝐴𝑇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≤</m:t>
                        </m:r>
                      </m:e>
                      <m:sub>
                        <m:r>
                          <m:rPr>
                            <m:nor/>
                          </m:rPr>
                          <a:rPr lang="en-US" sz="1600" dirty="0">
                            <a:solidFill>
                              <a:prstClr val="white"/>
                            </a:solidFill>
                          </a:rPr>
                          <m:t>P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𝐻𝐴𝑀𝑃𝐴𝑇𝐻</m:t>
                    </m:r>
                  </m:oMath>
                </a14:m>
                <a:endParaRPr lang="en-US" sz="2000" dirty="0"/>
              </a:p>
              <a:p>
                <a:pPr>
                  <a:spcBef>
                    <a:spcPts val="1800"/>
                  </a:spcBef>
                </a:pPr>
                <a:r>
                  <a:rPr lang="en-US" sz="2400" b="1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Today</a:t>
                </a:r>
                <a:r>
                  <a:rPr lang="en-US" sz="2400" b="1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:  </a:t>
                </a:r>
                <a:r>
                  <a:rPr lang="en-US" sz="20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(</a:t>
                </a:r>
                <a:r>
                  <a:rPr lang="en-US" sz="200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Sipser </a:t>
                </a:r>
                <a:r>
                  <a:rPr lang="en-US" sz="200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§7.4) </a:t>
                </a:r>
                <a:r>
                  <a:rPr lang="en-US" sz="2000" b="1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/>
                </a:r>
                <a:br>
                  <a:rPr lang="en-US" sz="2000" b="1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</a:br>
                <a:r>
                  <a:rPr lang="en-US" sz="2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- Cook-Levin Theorem: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𝑆𝐴𝑇</m:t>
                    </m:r>
                  </m:oMath>
                </a14:m>
                <a:r>
                  <a:rPr lang="en-US" sz="2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is NP-complete</a:t>
                </a:r>
                <a:endParaRPr lang="en-US" sz="2000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  <a:p>
                <a:r>
                  <a:rPr lang="en-US" sz="2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-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0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𝑆𝐴𝑇</m:t>
                    </m:r>
                  </m:oMath>
                </a14:m>
                <a:r>
                  <a:rPr lang="en-US" sz="2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is NP-complete</a:t>
                </a: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618" y="1227612"/>
                <a:ext cx="6739082" cy="2600712"/>
              </a:xfrm>
              <a:prstGeom prst="rect">
                <a:avLst/>
              </a:prstGeom>
              <a:blipFill>
                <a:blip r:embed="rId2"/>
                <a:stretch>
                  <a:fillRect l="-1356" t="-1874" b="-3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390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35429" y="0"/>
                <a:ext cx="8287658" cy="7349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4000" i="1" dirty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𝑆𝐴𝑇</m:t>
                    </m:r>
                  </m:oMath>
                </a14:m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is NP-complete</a:t>
                </a:r>
                <a:endParaRPr lang="en-US" sz="4000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29" y="0"/>
                <a:ext cx="8287658" cy="734945"/>
              </a:xfrm>
              <a:prstGeom prst="rect">
                <a:avLst/>
              </a:prstGeom>
              <a:blipFill>
                <a:blip r:embed="rId2"/>
                <a:stretch>
                  <a:fillRect t="-14876" b="-305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60297" y="1363579"/>
                <a:ext cx="8967829" cy="23479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Theorem: 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𝑆𝐴𝑇</m:t>
                    </m:r>
                  </m:oMath>
                </a14:m>
                <a:r>
                  <a:rPr lang="en-US" sz="2400" dirty="0" smtClean="0"/>
                  <a:t> is NP-complete</a:t>
                </a:r>
              </a:p>
              <a:p>
                <a:r>
                  <a:rPr lang="en-US" sz="2000" dirty="0" smtClean="0"/>
                  <a:t>Proof:  Show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𝑆𝐴𝑇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≤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𝑆𝐴𝑇</m:t>
                    </m:r>
                  </m:oMath>
                </a14:m>
                <a:r>
                  <a:rPr lang="en-US" dirty="0" smtClean="0"/>
                  <a:t> 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000" dirty="0" smtClean="0"/>
                  <a:t>Give reduction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000" dirty="0" smtClean="0"/>
                  <a:t> converting formula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𝜙</m:t>
                    </m:r>
                  </m:oMath>
                </a14:m>
                <a:r>
                  <a:rPr lang="en-US" sz="2000" dirty="0" smtClean="0"/>
                  <a:t> to 3CNF formula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𝜙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2000" dirty="0" smtClean="0"/>
                  <a:t>, </a:t>
                </a:r>
                <a:r>
                  <a:rPr lang="en-US" sz="2000" u="sng" dirty="0" smtClean="0"/>
                  <a:t>preserving satisfiability</a:t>
                </a:r>
                <a:r>
                  <a:rPr lang="en-US" sz="2000" dirty="0" smtClean="0"/>
                  <a:t>. </a:t>
                </a:r>
              </a:p>
              <a:p>
                <a:r>
                  <a:rPr lang="en-US" sz="2000" dirty="0" smtClean="0"/>
                  <a:t>(Note: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𝜙</m:t>
                    </m:r>
                  </m:oMath>
                </a14:m>
                <a:r>
                  <a:rPr lang="en-US" sz="2000" dirty="0" smtClean="0"/>
                  <a:t> and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𝜙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2000" dirty="0" smtClean="0"/>
                  <a:t> are not logically equivalent) 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000" dirty="0" smtClean="0"/>
                  <a:t>Example:  Say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𝜙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a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∧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b</m:t>
                            </m:r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∨</m:t>
                        </m:r>
                        <m:r>
                          <m:rPr>
                            <m:nor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000" dirty="0"/>
                          <m:t>c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∧ 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bar>
                          <m:barPr>
                            <m:pos m:val="top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a</m:t>
                            </m:r>
                          </m:e>
                        </m:ba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∨</m:t>
                        </m:r>
                        <m:r>
                          <m:rPr>
                            <m:nor/>
                          </m:rPr>
                          <a:rPr lang="en-US" sz="2000" dirty="0"/>
                          <m:t>b</m:t>
                        </m:r>
                      </m:e>
                    </m:d>
                  </m:oMath>
                </a14:m>
                <a:endParaRPr lang="en-US" sz="2000" dirty="0" smtClean="0"/>
              </a:p>
              <a:p>
                <a:r>
                  <a:rPr lang="en-US" sz="2000" dirty="0" smtClean="0"/>
                  <a:t>Tree structure for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𝜙</m:t>
                    </m:r>
                  </m:oMath>
                </a14:m>
                <a:r>
                  <a:rPr lang="en-US" sz="2000" dirty="0" smtClean="0"/>
                  <a:t>:   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297" y="1363579"/>
                <a:ext cx="8967829" cy="2347950"/>
              </a:xfrm>
              <a:prstGeom prst="rect">
                <a:avLst/>
              </a:prstGeom>
              <a:blipFill>
                <a:blip r:embed="rId3"/>
                <a:stretch>
                  <a:fillRect l="-1020" t="-2078" b="-38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3" name="Group 72"/>
          <p:cNvGrpSpPr/>
          <p:nvPr/>
        </p:nvGrpSpPr>
        <p:grpSpPr>
          <a:xfrm>
            <a:off x="492353" y="3646777"/>
            <a:ext cx="3101740" cy="2536415"/>
            <a:chOff x="492353" y="3646777"/>
            <a:chExt cx="3101740" cy="2536415"/>
          </a:xfrm>
        </p:grpSpPr>
        <p:grpSp>
          <p:nvGrpSpPr>
            <p:cNvPr id="42" name="Group 41"/>
            <p:cNvGrpSpPr/>
            <p:nvPr/>
          </p:nvGrpSpPr>
          <p:grpSpPr>
            <a:xfrm>
              <a:off x="492353" y="3646777"/>
              <a:ext cx="3101740" cy="2536415"/>
              <a:chOff x="1210370" y="3196540"/>
              <a:chExt cx="3101740" cy="2536415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1414682" y="3492500"/>
                <a:ext cx="2714227" cy="1796514"/>
                <a:chOff x="1779824" y="4332156"/>
                <a:chExt cx="1841082" cy="1218590"/>
              </a:xfrm>
            </p:grpSpPr>
            <p:cxnSp>
              <p:nvCxnSpPr>
                <p:cNvPr id="6" name="Straight Connector 5"/>
                <p:cNvCxnSpPr/>
                <p:nvPr/>
              </p:nvCxnSpPr>
              <p:spPr>
                <a:xfrm>
                  <a:off x="2908092" y="4332157"/>
                  <a:ext cx="322289" cy="32228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/>
                <p:cNvCxnSpPr/>
                <p:nvPr/>
              </p:nvCxnSpPr>
              <p:spPr>
                <a:xfrm flipH="1">
                  <a:off x="2483644" y="4332156"/>
                  <a:ext cx="327364" cy="32228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>
                  <a:off x="3298617" y="4779832"/>
                  <a:ext cx="322289" cy="32228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/>
                <p:nvPr/>
              </p:nvCxnSpPr>
              <p:spPr>
                <a:xfrm flipH="1">
                  <a:off x="3069236" y="4779831"/>
                  <a:ext cx="132297" cy="32556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>
                  <a:off x="2483644" y="4779831"/>
                  <a:ext cx="163682" cy="32228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 flipH="1">
                  <a:off x="2064271" y="4779831"/>
                  <a:ext cx="327364" cy="32228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>
                  <a:off x="2076061" y="5217981"/>
                  <a:ext cx="182327" cy="332764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 flipH="1">
                  <a:off x="1779824" y="5217981"/>
                  <a:ext cx="229980" cy="332765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0" name="Rectangle 29"/>
              <p:cNvSpPr/>
              <p:nvPr/>
            </p:nvSpPr>
            <p:spPr>
              <a:xfrm>
                <a:off x="1210370" y="5269847"/>
                <a:ext cx="33214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a</a:t>
                </a: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2024519" y="5271290"/>
                <a:ext cx="3465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b</a:t>
                </a: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965540" y="4592823"/>
                <a:ext cx="3465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b</a:t>
                </a: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2581932" y="4613767"/>
                <a:ext cx="31451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c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5" name="Rectangle 34"/>
                  <p:cNvSpPr/>
                  <p:nvPr/>
                </p:nvSpPr>
                <p:spPr>
                  <a:xfrm>
                    <a:off x="3162472" y="4606723"/>
                    <a:ext cx="401071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bar>
                            <m:barPr>
                              <m:pos m:val="top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m:rPr>
                                  <m:nor/>
                                </m:rPr>
                                <a:rPr lang="en-US" sz="2400" dirty="0"/>
                                <m:t>a</m:t>
                              </m:r>
                            </m:e>
                          </m:bar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35" name="Rectangle 3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62472" y="4606723"/>
                    <a:ext cx="401071" cy="461665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9" name="Oval 38"/>
              <p:cNvSpPr/>
              <p:nvPr/>
            </p:nvSpPr>
            <p:spPr>
              <a:xfrm>
                <a:off x="2240105" y="3894438"/>
                <a:ext cx="333375" cy="33337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2830953" y="3287381"/>
                <a:ext cx="333375" cy="33337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1640193" y="4552300"/>
                <a:ext cx="333375" cy="33337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Rectangle 24"/>
                  <p:cNvSpPr/>
                  <p:nvPr/>
                </p:nvSpPr>
                <p:spPr>
                  <a:xfrm>
                    <a:off x="2789107" y="3196540"/>
                    <a:ext cx="434734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∧</m:t>
                          </m:r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25" name="Rectangle 2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89107" y="3196540"/>
                    <a:ext cx="434734" cy="461665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Rectangle 26"/>
                  <p:cNvSpPr/>
                  <p:nvPr/>
                </p:nvSpPr>
                <p:spPr>
                  <a:xfrm>
                    <a:off x="1578643" y="4482583"/>
                    <a:ext cx="434734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∧</m:t>
                          </m:r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27" name="Rectangle 2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578643" y="4482583"/>
                    <a:ext cx="434734" cy="461665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Rectangle 27"/>
                  <p:cNvSpPr/>
                  <p:nvPr/>
                </p:nvSpPr>
                <p:spPr>
                  <a:xfrm>
                    <a:off x="2189508" y="3835865"/>
                    <a:ext cx="434734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∨</m:t>
                          </m:r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28" name="Rectangle 2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89508" y="3835865"/>
                    <a:ext cx="434734" cy="461665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8" name="Oval 37"/>
              <p:cNvSpPr/>
              <p:nvPr/>
            </p:nvSpPr>
            <p:spPr>
              <a:xfrm>
                <a:off x="3412935" y="3894438"/>
                <a:ext cx="333375" cy="33337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Rectangle 28"/>
                  <p:cNvSpPr/>
                  <p:nvPr/>
                </p:nvSpPr>
                <p:spPr>
                  <a:xfrm>
                    <a:off x="3362256" y="3830294"/>
                    <a:ext cx="434734" cy="461665"/>
                  </a:xfrm>
                  <a:prstGeom prst="rect">
                    <a:avLst/>
                  </a:prstGeom>
                  <a:noFill/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∨</m:t>
                          </m:r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29" name="Rectangle 2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362256" y="3830294"/>
                    <a:ext cx="434734" cy="461665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8" name="Group 47"/>
            <p:cNvGrpSpPr/>
            <p:nvPr/>
          </p:nvGrpSpPr>
          <p:grpSpPr>
            <a:xfrm>
              <a:off x="564288" y="3664863"/>
              <a:ext cx="2925802" cy="1671049"/>
              <a:chOff x="1796655" y="3081276"/>
              <a:chExt cx="2925802" cy="1671049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4" name="Rectangle 43"/>
                  <p:cNvSpPr/>
                  <p:nvPr/>
                </p:nvSpPr>
                <p:spPr>
                  <a:xfrm>
                    <a:off x="1796655" y="4352215"/>
                    <a:ext cx="473206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44" name="Rectangle 4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96655" y="4352215"/>
                    <a:ext cx="473206" cy="400110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5" name="Rectangle 44"/>
                  <p:cNvSpPr/>
                  <p:nvPr/>
                </p:nvSpPr>
                <p:spPr>
                  <a:xfrm>
                    <a:off x="2367690" y="3673402"/>
                    <a:ext cx="479170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45" name="Rectangle 4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367690" y="3673402"/>
                    <a:ext cx="479170" cy="400110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6" name="Rectangle 45"/>
                  <p:cNvSpPr/>
                  <p:nvPr/>
                </p:nvSpPr>
                <p:spPr>
                  <a:xfrm>
                    <a:off x="4243287" y="3700116"/>
                    <a:ext cx="479170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46" name="Rectangle 4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43287" y="3700116"/>
                    <a:ext cx="479170" cy="400110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 b="-153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7" name="Rectangle 46"/>
                  <p:cNvSpPr/>
                  <p:nvPr/>
                </p:nvSpPr>
                <p:spPr>
                  <a:xfrm>
                    <a:off x="2950774" y="3081276"/>
                    <a:ext cx="479170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47" name="Rectangle 4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50774" y="3081276"/>
                    <a:ext cx="479170" cy="400110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/>
              <p:cNvSpPr/>
              <p:nvPr/>
            </p:nvSpPr>
            <p:spPr>
              <a:xfrm>
                <a:off x="4576655" y="3347830"/>
                <a:ext cx="7631833" cy="5068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dirty="0"/>
                                <m:t>a</m:t>
                              </m:r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m:rPr>
                                  <m:nor/>
                                </m:rPr>
                                <a:rPr lang="en-US" dirty="0"/>
                                <m:t>b</m:t>
                              </m:r>
                            </m:e>
                          </m:d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 ∧ </m:t>
                      </m:r>
                      <m:d>
                        <m:d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bar>
                                <m:barPr>
                                  <m:pos m:val="top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r>
                                    <m:rPr>
                                      <m:nor/>
                                    </m:rPr>
                                    <a:rPr lang="en-US" dirty="0"/>
                                    <m:t>a</m:t>
                                  </m:r>
                                </m:e>
                              </m:bar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m:rPr>
                                  <m:nor/>
                                </m:rPr>
                                <a:rPr lang="en-US" dirty="0"/>
                                <m:t>b</m:t>
                              </m:r>
                            </m:e>
                          </m:d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→</m:t>
                          </m:r>
                          <m:bar>
                            <m:barPr>
                              <m:pos m:val="top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sSub>
                                <m:sSubPr>
                                  <m:ctrlP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en-US" dirty="0"/>
                                    <m:t>z</m:t>
                                  </m:r>
                                </m:e>
                                <m:sub>
                                  <m: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bar>
                        </m:e>
                      </m:d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 ∧ </m:t>
                      </m:r>
                      <m:d>
                        <m:d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dirty="0"/>
                                <m:t>a</m:t>
                              </m:r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bar>
                                <m:barPr>
                                  <m:pos m:val="top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r>
                                    <m:rPr>
                                      <m:nor/>
                                    </m:rPr>
                                    <a:rPr lang="en-US" b="0" i="0" dirty="0" smtClean="0"/>
                                    <m:t>b</m:t>
                                  </m:r>
                                </m:e>
                              </m:bar>
                            </m:e>
                          </m:d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→</m:t>
                          </m:r>
                          <m:bar>
                            <m:barPr>
                              <m:pos m:val="top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sSub>
                                <m:sSubPr>
                                  <m:ctrlP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en-US" dirty="0"/>
                                    <m:t>z</m:t>
                                  </m:r>
                                </m:e>
                                <m:sub>
                                  <m: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bar>
                        </m:e>
                      </m:d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 ∧ </m:t>
                      </m:r>
                      <m:d>
                        <m:d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bar>
                                <m:barPr>
                                  <m:pos m:val="top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r>
                                    <m:rPr>
                                      <m:nor/>
                                    </m:rPr>
                                    <a:rPr lang="en-US" dirty="0"/>
                                    <m:t>a</m:t>
                                  </m:r>
                                </m:e>
                              </m:bar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bar>
                                <m:barPr>
                                  <m:pos m:val="top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r>
                                    <m:rPr>
                                      <m:nor/>
                                    </m:rPr>
                                    <a:rPr lang="en-US" dirty="0"/>
                                    <m:t>b</m:t>
                                  </m:r>
                                </m:e>
                              </m:bar>
                            </m:e>
                          </m:d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→</m:t>
                          </m:r>
                          <m:bar>
                            <m:barPr>
                              <m:pos m:val="top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sSub>
                                <m:sSubPr>
                                  <m:ctrlP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en-US" b="0" i="0" dirty="0" smtClean="0"/>
                                    <m:t>z</m:t>
                                  </m:r>
                                </m:e>
                                <m:sub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ba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6655" y="3347830"/>
                <a:ext cx="7631833" cy="50687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/>
              <p:cNvSpPr/>
              <p:nvPr/>
            </p:nvSpPr>
            <p:spPr>
              <a:xfrm>
                <a:off x="4883534" y="3806153"/>
                <a:ext cx="7324954" cy="4049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m:rPr>
                                  <m:nor/>
                                </m:rPr>
                                <a:rPr lang="en-US" dirty="0"/>
                                <m:t>c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∧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bar>
                                <m:barPr>
                                  <m:pos m:val="top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sSub>
                                    <m:sSubPr>
                                      <m:ctrlPr>
                                        <a:rPr lang="en-US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US" dirty="0"/>
                                        <m:t>z</m:t>
                                      </m:r>
                                    </m:e>
                                    <m:sub>
                                      <m:r>
                                        <a:rPr lang="en-US" i="1" dirty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bar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m:rPr>
                                  <m:nor/>
                                </m:rPr>
                                <a:rPr lang="en-US" dirty="0"/>
                                <m:t>c</m:t>
                              </m:r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∧ 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bar>
                                <m:barPr>
                                  <m:pos m:val="top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r>
                                    <m:rPr>
                                      <m:nor/>
                                    </m:rPr>
                                    <a:rPr lang="en-US" b="0" i="0" dirty="0" smtClean="0"/>
                                    <m:t>c</m:t>
                                  </m:r>
                                </m:e>
                              </m:bar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∧ 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bar>
                                <m:barPr>
                                  <m:pos m:val="top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sSub>
                                    <m:sSubPr>
                                      <m:ctrlPr>
                                        <a:rPr lang="en-US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US" dirty="0"/>
                                        <m:t>z</m:t>
                                      </m:r>
                                    </m:e>
                                    <m:sub>
                                      <m:r>
                                        <a:rPr lang="en-US" i="1" dirty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bar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bar>
                                <m:barPr>
                                  <m:pos m:val="top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r>
                                    <m:rPr>
                                      <m:nor/>
                                    </m:rPr>
                                    <a:rPr lang="en-US" dirty="0"/>
                                    <m:t>c</m:t>
                                  </m:r>
                                </m:e>
                              </m:bar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→</m:t>
                          </m:r>
                          <m:bar>
                            <m:barPr>
                              <m:pos m:val="top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sSub>
                                <m:sSubPr>
                                  <m:ctrlP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en-US" dirty="0"/>
                                    <m:t>z</m:t>
                                  </m:r>
                                </m:e>
                                <m:sub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ba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3534" y="3806153"/>
                <a:ext cx="7324954" cy="40498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Rounded Rectangle 58"/>
          <p:cNvSpPr/>
          <p:nvPr/>
        </p:nvSpPr>
        <p:spPr>
          <a:xfrm>
            <a:off x="405933" y="4926748"/>
            <a:ext cx="1312474" cy="1316254"/>
          </a:xfrm>
          <a:prstGeom prst="roundRect">
            <a:avLst>
              <a:gd name="adj" fmla="val 29004"/>
            </a:avLst>
          </a:prstGeom>
          <a:noFill/>
          <a:ln w="6350">
            <a:solidFill>
              <a:schemeClr val="tx1"/>
            </a:solidFill>
            <a:prstDash val="dash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ounded Rectangle 59"/>
          <p:cNvSpPr/>
          <p:nvPr/>
        </p:nvSpPr>
        <p:spPr>
          <a:xfrm>
            <a:off x="564288" y="4227089"/>
            <a:ext cx="1696564" cy="1316254"/>
          </a:xfrm>
          <a:prstGeom prst="roundRect">
            <a:avLst>
              <a:gd name="adj" fmla="val 29004"/>
            </a:avLst>
          </a:prstGeom>
          <a:noFill/>
          <a:ln w="6350">
            <a:solidFill>
              <a:schemeClr val="tx1"/>
            </a:solidFill>
            <a:prstDash val="dash"/>
          </a:ln>
        </p:spPr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5400694" y="4176740"/>
                <a:ext cx="208390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b="0" dirty="0" smtClean="0"/>
                  <a:t>   repeat for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b="0" dirty="0" smtClean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0694" y="4176740"/>
                <a:ext cx="2083904" cy="369332"/>
              </a:xfrm>
              <a:prstGeom prst="rect">
                <a:avLst/>
              </a:prstGeom>
              <a:blipFill>
                <a:blip r:embed="rId15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/>
              <p:cNvSpPr/>
              <p:nvPr/>
            </p:nvSpPr>
            <p:spPr>
              <a:xfrm>
                <a:off x="4933707" y="4600674"/>
                <a:ext cx="9339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∧  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b="0" dirty="0" smtClean="0"/>
              </a:p>
            </p:txBody>
          </p:sp>
        </mc:Choice>
        <mc:Fallback xmlns="">
          <p:sp>
            <p:nvSpPr>
              <p:cNvPr id="62" name="Rectangle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3707" y="4600674"/>
                <a:ext cx="933974" cy="369332"/>
              </a:xfrm>
              <a:prstGeom prst="rect">
                <a:avLst/>
              </a:prstGeom>
              <a:blipFill>
                <a:blip r:embed="rId16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/>
              <p:cNvSpPr/>
              <p:nvPr/>
            </p:nvSpPr>
            <p:spPr>
              <a:xfrm>
                <a:off x="4576655" y="5051384"/>
                <a:ext cx="6757747" cy="4625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 smtClean="0"/>
                  <a:t>Observe that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a</m:t>
                            </m:r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∧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b</m:t>
                            </m:r>
                          </m:e>
                        </m:d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m:rPr>
                            <m:nor/>
                          </m:rPr>
                          <a:rPr lang="en-US" sz="2000" dirty="0"/>
                          <m:t>c</m:t>
                        </m:r>
                      </m:e>
                    </m:d>
                  </m:oMath>
                </a14:m>
                <a:r>
                  <a:rPr lang="en-US" sz="2000" b="0" dirty="0" smtClean="0"/>
                  <a:t> </a:t>
                </a:r>
                <a:r>
                  <a:rPr lang="en-US" sz="2000" dirty="0"/>
                  <a:t>is logically equivalent to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bar>
                          <m:barPr>
                            <m:pos m:val="top"/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a</m:t>
                            </m:r>
                          </m:e>
                        </m:ba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∨</m:t>
                        </m:r>
                        <m:bar>
                          <m:barPr>
                            <m:pos m:val="top"/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b</m:t>
                            </m:r>
                          </m:e>
                        </m:ba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∨</m:t>
                        </m:r>
                        <m:r>
                          <m:rPr>
                            <m:nor/>
                          </m:rPr>
                          <a:rPr lang="en-US" sz="2000" dirty="0"/>
                          <m:t>c</m:t>
                        </m:r>
                      </m:e>
                    </m:d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6655" y="5051384"/>
                <a:ext cx="6757747" cy="462563"/>
              </a:xfrm>
              <a:prstGeom prst="rect">
                <a:avLst/>
              </a:prstGeom>
              <a:blipFill>
                <a:blip r:embed="rId17"/>
                <a:stretch>
                  <a:fillRect l="-993"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4541786" y="5621337"/>
                <a:ext cx="6665158" cy="5068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dirty="0"/>
                                    <m:t>a</m:t>
                                  </m:r>
                                  <m: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  <m:t>∧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dirty="0"/>
                                    <m:t>b</m:t>
                                  </m:r>
                                </m:e>
                              </m:d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m:rPr>
                                  <m:nor/>
                                </m:rPr>
                                <a:rPr lang="en-US" dirty="0"/>
                                <m:t>c</m:t>
                              </m:r>
                            </m:e>
                          </m:d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 ↔ </m:t>
                          </m:r>
                          <m:d>
                            <m:d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bar>
                                <m:barPr>
                                  <m:pos m:val="top"/>
                                  <m:ctrlP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d>
                                    <m:dPr>
                                      <m:ctrlPr>
                                        <a:rPr lang="en-US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US" dirty="0"/>
                                        <m:t>a</m:t>
                                      </m:r>
                                      <m:r>
                                        <a:rPr lang="en-US" i="1" dirty="0">
                                          <a:latin typeface="Cambria Math" panose="02040503050406030204" pitchFamily="18" charset="0"/>
                                        </a:rPr>
                                        <m:t>∧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dirty="0"/>
                                        <m:t>b</m:t>
                                      </m:r>
                                    </m:e>
                                  </m:d>
                                </m:e>
                              </m:bar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 ∨</m:t>
                              </m:r>
                              <m:r>
                                <m:rPr>
                                  <m:nor/>
                                </m:rPr>
                                <a:rPr lang="en-US" dirty="0"/>
                                <m:t>c</m:t>
                              </m:r>
                            </m:e>
                          </m:d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↔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bar>
                                    <m:barPr>
                                      <m:pos m:val="top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ar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US" dirty="0"/>
                                        <m:t>a</m:t>
                                      </m:r>
                                    </m:e>
                                  </m:bar>
                                  <m: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  <m:t>∨</m:t>
                                  </m:r>
                                  <m:bar>
                                    <m:barPr>
                                      <m:pos m:val="top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ar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US" dirty="0"/>
                                        <m:t>b</m:t>
                                      </m:r>
                                    </m:e>
                                  </m:bar>
                                </m:e>
                              </m:d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m:rPr>
                                  <m:nor/>
                                </m:rPr>
                                <a:rPr lang="en-US" dirty="0"/>
                                <m:t>c</m:t>
                              </m:r>
                            </m:e>
                          </m:d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↔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bar>
                                <m:barPr>
                                  <m:pos m:val="top"/>
                                  <m:ctrlP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r>
                                    <m:rPr>
                                      <m:nor/>
                                    </m:rPr>
                                    <a:rPr lang="en-US" dirty="0"/>
                                    <m:t>a</m:t>
                                  </m:r>
                                </m:e>
                              </m:bar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∨</m:t>
                              </m:r>
                              <m:bar>
                                <m:barPr>
                                  <m:pos m:val="top"/>
                                  <m:ctrlP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r>
                                    <m:rPr>
                                      <m:nor/>
                                    </m:rPr>
                                    <a:rPr lang="en-US" dirty="0"/>
                                    <m:t>b</m:t>
                                  </m:r>
                                </m:e>
                              </m:bar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m:rPr>
                                  <m:nor/>
                                </m:rPr>
                                <a:rPr lang="en-US" dirty="0"/>
                                <m:t>c</m:t>
                              </m:r>
                            </m:e>
                          </m:d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1786" y="5621337"/>
                <a:ext cx="6665158" cy="50687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69"/>
              <p:cNvSpPr/>
              <p:nvPr/>
            </p:nvSpPr>
            <p:spPr>
              <a:xfrm>
                <a:off x="5280241" y="2961810"/>
                <a:ext cx="6632841" cy="4242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Logical equivalence: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a:rPr lang="en-US" b="0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</m:oMath>
                </a14:m>
                <a:r>
                  <a:rPr lang="en-US" dirty="0" smtClean="0">
                    <a:solidFill>
                      <a:srgbClr val="92D050"/>
                    </a:solidFill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bar>
                          <m:barPr>
                            <m:pos m:val="top"/>
                            <m:ctrlPr>
                              <a:rPr lang="en-US" b="0" i="1" smtClean="0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US" b="0" i="1" smtClean="0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bar>
                        <m:r>
                          <a:rPr lang="en-US" b="0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∨</m:t>
                        </m:r>
                        <m:r>
                          <a:rPr lang="en-US" b="0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</m:oMath>
                </a14:m>
                <a:r>
                  <a:rPr lang="en-US" dirty="0" smtClean="0"/>
                  <a:t>    </a:t>
                </a:r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i="1" dirty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d>
                          <m:dPr>
                            <m:ctrlPr>
                              <a:rPr lang="en-US" i="1" dirty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i="1" dirty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∧</m:t>
                            </m:r>
                            <m:r>
                              <a:rPr lang="en-US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</m:e>
                    </m:bar>
                  </m:oMath>
                </a14:m>
                <a:r>
                  <a:rPr lang="en-US" dirty="0" smtClean="0">
                    <a:solidFill>
                      <a:srgbClr val="FFFF00"/>
                    </a:solidFill>
                  </a:rPr>
                  <a:t>  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bar>
                          <m:barPr>
                            <m:pos m:val="top"/>
                            <m:ctrlPr>
                              <a:rPr lang="en-US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US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bar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∨</m:t>
                        </m:r>
                        <m:bar>
                          <m:barPr>
                            <m:pos m:val="top"/>
                            <m:ctrlPr>
                              <a:rPr lang="en-US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</m:bar>
                      </m:e>
                    </m:d>
                  </m:oMath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70" name="Rectangle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0241" y="2961810"/>
                <a:ext cx="6632841" cy="424219"/>
              </a:xfrm>
              <a:prstGeom prst="rect">
                <a:avLst/>
              </a:prstGeom>
              <a:blipFill>
                <a:blip r:embed="rId19"/>
                <a:stretch>
                  <a:fillRect l="-735" b="-217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19"/>
          <p:cNvGrpSpPr/>
          <p:nvPr/>
        </p:nvGrpSpPr>
        <p:grpSpPr>
          <a:xfrm>
            <a:off x="8449709" y="233654"/>
            <a:ext cx="3314983" cy="1825041"/>
            <a:chOff x="7612561" y="233654"/>
            <a:chExt cx="3314983" cy="182504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7612561" y="233654"/>
                  <a:ext cx="1866900" cy="182357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Bef>
                      <a:spcPts val="600"/>
                    </a:spcBef>
                  </a:pPr>
                  <a:r>
                    <a:rPr lang="en-US" sz="2000" dirty="0" smtClean="0"/>
                    <a:t>a   b    a </a:t>
                  </a:r>
                  <a14:m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∧</m:t>
                      </m:r>
                      <m:r>
                        <m:rPr>
                          <m:nor/>
                        </m:rPr>
                        <a:rPr lang="en-US" sz="2000" dirty="0"/>
                        <m:t>b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000" b="0" i="0" dirty="0" smtClean="0"/>
                        <m:t>c</m:t>
                      </m:r>
                    </m:oMath>
                  </a14:m>
                  <a:endParaRPr lang="en-US" sz="2000" b="0" dirty="0" smtClean="0"/>
                </a:p>
                <a:p>
                  <a:pPr>
                    <a:spcBef>
                      <a:spcPts val="600"/>
                    </a:spcBef>
                  </a:pPr>
                  <a:r>
                    <a:rPr lang="en-US" sz="2000" dirty="0" smtClean="0"/>
                    <a:t>1   1       1</a:t>
                  </a:r>
                </a:p>
                <a:p>
                  <a:pPr>
                    <a:spcBef>
                      <a:spcPts val="300"/>
                    </a:spcBef>
                  </a:pPr>
                  <a:r>
                    <a:rPr lang="en-US" sz="2000" dirty="0" smtClean="0"/>
                    <a:t>0   1       0</a:t>
                  </a:r>
                </a:p>
                <a:p>
                  <a:pPr>
                    <a:spcBef>
                      <a:spcPts val="300"/>
                    </a:spcBef>
                  </a:pPr>
                  <a:r>
                    <a:rPr lang="en-US" sz="2000" dirty="0" smtClean="0"/>
                    <a:t>1   0       0</a:t>
                  </a:r>
                </a:p>
                <a:p>
                  <a:pPr>
                    <a:spcBef>
                      <a:spcPts val="300"/>
                    </a:spcBef>
                  </a:pPr>
                  <a:r>
                    <a:rPr lang="en-US" sz="2000" dirty="0" smtClean="0"/>
                    <a:t>0   0       0</a:t>
                  </a:r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12561" y="233654"/>
                  <a:ext cx="1866900" cy="1823576"/>
                </a:xfrm>
                <a:prstGeom prst="rect">
                  <a:avLst/>
                </a:prstGeom>
                <a:blipFill>
                  <a:blip r:embed="rId20"/>
                  <a:stretch>
                    <a:fillRect l="-3268" t="-1672" b="-501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>
                <a:xfrm>
                  <a:off x="9060644" y="610350"/>
                  <a:ext cx="1866900" cy="1448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a</m:t>
                            </m:r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∧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b</m:t>
                            </m:r>
                          </m:e>
                        </m:d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m:rPr>
                            <m:nor/>
                          </m:rPr>
                          <a:rPr lang="en-US" sz="2000" dirty="0"/>
                          <m:t>c</m:t>
                        </m:r>
                      </m:oMath>
                    </m:oMathPara>
                  </a14:m>
                  <a:endParaRPr lang="en-US" sz="2000" dirty="0" smtClean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sz="20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bar>
                              <m:barPr>
                                <m:pos m:val="top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barPr>
                              <m:e>
                                <m:r>
                                  <m:rPr>
                                    <m:nor/>
                                  </m:rPr>
                                  <a:rPr lang="en-US" sz="2000" dirty="0"/>
                                  <m:t>a</m:t>
                                </m:r>
                              </m:e>
                            </m:bar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∧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b</m:t>
                            </m:r>
                          </m:e>
                        </m:d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→</m:t>
                        </m:r>
                        <m:bar>
                          <m:barPr>
                            <m:pos m:val="top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c</m:t>
                            </m:r>
                          </m:e>
                        </m:bar>
                      </m:oMath>
                    </m:oMathPara>
                  </a14:m>
                  <a:endParaRPr lang="en-US" sz="2000" dirty="0" smtClean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sz="20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a</m:t>
                            </m:r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∧</m:t>
                            </m:r>
                            <m:bar>
                              <m:barPr>
                                <m:pos m:val="top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barPr>
                              <m:e>
                                <m:r>
                                  <m:rPr>
                                    <m:nor/>
                                  </m:rPr>
                                  <a:rPr lang="en-US" sz="2000" dirty="0"/>
                                  <m:t>b</m:t>
                                </m:r>
                              </m:e>
                            </m:bar>
                          </m:e>
                        </m:d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→</m:t>
                        </m:r>
                        <m:bar>
                          <m:barPr>
                            <m:pos m:val="top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c</m:t>
                            </m:r>
                          </m:e>
                        </m:bar>
                      </m:oMath>
                    </m:oMathPara>
                  </a14:m>
                  <a:endParaRPr lang="en-US" sz="2000" dirty="0" smtClean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sz="20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bar>
                              <m:barPr>
                                <m:pos m:val="top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barPr>
                              <m:e>
                                <m:r>
                                  <m:rPr>
                                    <m:nor/>
                                  </m:rPr>
                                  <a:rPr lang="en-US" sz="2000" dirty="0"/>
                                  <m:t>a</m:t>
                                </m:r>
                              </m:e>
                            </m:bar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∧</m:t>
                            </m:r>
                            <m:bar>
                              <m:barPr>
                                <m:pos m:val="top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barPr>
                              <m:e>
                                <m:r>
                                  <m:rPr>
                                    <m:nor/>
                                  </m:rPr>
                                  <a:rPr lang="en-US" sz="2000" dirty="0"/>
                                  <m:t>b</m:t>
                                </m:r>
                              </m:e>
                            </m:bar>
                          </m:e>
                        </m:d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→</m:t>
                        </m:r>
                        <m:bar>
                          <m:barPr>
                            <m:pos m:val="top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c</m:t>
                            </m:r>
                          </m:e>
                        </m:bar>
                      </m:oMath>
                    </m:oMathPara>
                  </a14:m>
                  <a:endParaRPr lang="en-US" sz="2000" dirty="0" smtClean="0"/>
                </a:p>
              </p:txBody>
            </p:sp>
          </mc:Choice>
          <mc:Fallback xmlns=""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60644" y="610350"/>
                  <a:ext cx="1866900" cy="1448345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" name="Straight Connector 4"/>
            <p:cNvCxnSpPr/>
            <p:nvPr/>
          </p:nvCxnSpPr>
          <p:spPr>
            <a:xfrm>
              <a:off x="7676530" y="610350"/>
              <a:ext cx="161987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8316371" y="624072"/>
              <a:ext cx="0" cy="1433158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Rectangle 57"/>
          <p:cNvSpPr/>
          <p:nvPr/>
        </p:nvSpPr>
        <p:spPr>
          <a:xfrm>
            <a:off x="10586646" y="6369638"/>
            <a:ext cx="1309974" cy="338554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</a:rPr>
              <a:t>Check-in 16.3</a:t>
            </a:r>
            <a:endParaRPr lang="en-US" sz="1600" dirty="0">
              <a:solidFill>
                <a:srgbClr val="FFC000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4484019" y="4569213"/>
            <a:ext cx="7632381" cy="1670429"/>
            <a:chOff x="4484019" y="4569213"/>
            <a:chExt cx="7632381" cy="1670429"/>
          </a:xfrm>
        </p:grpSpPr>
        <p:sp>
          <p:nvSpPr>
            <p:cNvPr id="21" name="Rectangle 20"/>
            <p:cNvSpPr/>
            <p:nvPr/>
          </p:nvSpPr>
          <p:spPr>
            <a:xfrm>
              <a:off x="4484019" y="5119943"/>
              <a:ext cx="1790879" cy="11196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Box 63"/>
                <p:cNvSpPr txBox="1"/>
                <p:nvPr/>
              </p:nvSpPr>
              <p:spPr>
                <a:xfrm>
                  <a:off x="5867681" y="4569213"/>
                  <a:ext cx="6248719" cy="1615827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rgbClr val="FFC000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 smtClean="0">
                      <a:solidFill>
                        <a:srgbClr val="FFC000"/>
                      </a:solidFill>
                    </a:rPr>
                    <a:t>Check-in 16.3</a:t>
                  </a:r>
                  <a:endParaRPr lang="en-US" sz="2400" dirty="0">
                    <a:solidFill>
                      <a:srgbClr val="FFC000"/>
                    </a:solidFill>
                  </a:endParaRPr>
                </a:p>
                <a:p>
                  <a:pPr>
                    <a:spcBef>
                      <a:spcPts val="600"/>
                    </a:spcBef>
                  </a:pPr>
                  <a:r>
                    <a:rPr lang="en-US" sz="2000" dirty="0" smtClean="0"/>
                    <a:t>If </a:t>
                  </a:r>
                  <a14:m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𝜙</m:t>
                      </m:r>
                    </m:oMath>
                  </a14:m>
                  <a:r>
                    <a:rPr lang="en-US" sz="2000" dirty="0" smtClean="0">
                      <a:solidFill>
                        <a:schemeClr val="tx1"/>
                      </a:solidFill>
                    </a:rPr>
                    <a:t> has </a:t>
                  </a:r>
                  <a14:m>
                    <m:oMath xmlns:m="http://schemas.openxmlformats.org/officeDocument/2006/math">
                      <m:r>
                        <a:rPr lang="en-US" sz="20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</m:oMath>
                  </a14:m>
                  <a:r>
                    <a:rPr lang="en-US" sz="2000" dirty="0" smtClean="0">
                      <a:solidFill>
                        <a:schemeClr val="tx1"/>
                      </a:solidFill>
                    </a:rPr>
                    <a:t> operations (</a:t>
                  </a:r>
                  <a14:m>
                    <m:oMath xmlns:m="http://schemas.openxmlformats.org/officeDocument/2006/math">
                      <m:r>
                        <a:rPr lang="en-US" sz="20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∧</m:t>
                      </m:r>
                    </m:oMath>
                  </a14:m>
                  <a:r>
                    <a:rPr lang="en-US" sz="2000" dirty="0" smtClean="0">
                      <a:solidFill>
                        <a:schemeClr val="tx1"/>
                      </a:solidFill>
                    </a:rPr>
                    <a:t> and </a:t>
                  </a:r>
                  <a14:m>
                    <m:oMath xmlns:m="http://schemas.openxmlformats.org/officeDocument/2006/math">
                      <m:r>
                        <a:rPr lang="en-US" sz="20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∨</m:t>
                      </m:r>
                    </m:oMath>
                  </a14:m>
                  <a:r>
                    <a:rPr lang="en-US" sz="2000" dirty="0" smtClean="0"/>
                    <a:t>), how many clauses has </a:t>
                  </a:r>
                  <a14:m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𝜙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’</m:t>
                      </m:r>
                    </m:oMath>
                  </a14:m>
                  <a:r>
                    <a:rPr lang="en-US" sz="2000" dirty="0" smtClean="0"/>
                    <a:t>?</a:t>
                  </a:r>
                  <a:endParaRPr lang="en-US" sz="2000" dirty="0">
                    <a:solidFill>
                      <a:schemeClr val="tx1"/>
                    </a:solidFill>
                  </a:endParaRPr>
                </a:p>
                <a:p>
                  <a:pPr marL="457200" indent="-457200">
                    <a:spcBef>
                      <a:spcPts val="600"/>
                    </a:spcBef>
                    <a:buFontTx/>
                    <a:buAutoNum type="alphaLcParenBoth"/>
                  </a:pPr>
                  <a:r>
                    <a:rPr lang="en-US" sz="2000" b="0" dirty="0" smtClean="0"/>
                    <a:t> </a:t>
                  </a:r>
                  <a14:m>
                    <m:oMath xmlns:m="http://schemas.openxmlformats.org/officeDocument/2006/math"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+1</m:t>
                      </m:r>
                    </m:oMath>
                  </a14:m>
                  <a:r>
                    <a:rPr lang="en-US" sz="2000" b="0" dirty="0" smtClean="0"/>
                    <a:t>	</a:t>
                  </a:r>
                  <a:r>
                    <a:rPr lang="en-US" sz="2000" dirty="0"/>
                    <a:t>	</a:t>
                  </a:r>
                  <a:r>
                    <a:rPr lang="en-US" sz="2000" b="0" dirty="0" smtClean="0"/>
                    <a:t>(c)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endParaRPr lang="en-US" sz="2000" b="0" dirty="0" smtClean="0"/>
                </a:p>
                <a:p>
                  <a:pPr marL="457200" indent="-457200">
                    <a:spcBef>
                      <a:spcPts val="600"/>
                    </a:spcBef>
                    <a:buFontTx/>
                    <a:buAutoNum type="alphaLcParenBoth"/>
                  </a:pPr>
                  <a:r>
                    <a:rPr lang="en-US" sz="2000" b="0" dirty="0" smtClean="0"/>
                    <a:t> </a:t>
                  </a:r>
                  <a14:m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+1 </m:t>
                      </m:r>
                    </m:oMath>
                  </a14:m>
                  <a:r>
                    <a:rPr lang="en-US" sz="2000" b="0" dirty="0" smtClean="0"/>
                    <a:t>		(d)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endParaRPr lang="en-US" sz="2000" b="0" dirty="0" smtClean="0"/>
                </a:p>
              </p:txBody>
            </p:sp>
          </mc:Choice>
          <mc:Fallback xmlns="">
            <p:sp>
              <p:nvSpPr>
                <p:cNvPr id="64" name="TextBox 6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67681" y="4569213"/>
                  <a:ext cx="6248719" cy="1615827"/>
                </a:xfrm>
                <a:prstGeom prst="rect">
                  <a:avLst/>
                </a:prstGeom>
                <a:blipFill>
                  <a:blip r:embed="rId22"/>
                  <a:stretch>
                    <a:fillRect l="-1261" t="-1845" b="-4797"/>
                  </a:stretch>
                </a:blipFill>
                <a:ln w="38100">
                  <a:solidFill>
                    <a:srgbClr val="FFC00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3" name="Group 52"/>
          <p:cNvGrpSpPr/>
          <p:nvPr/>
        </p:nvGrpSpPr>
        <p:grpSpPr>
          <a:xfrm>
            <a:off x="8449702" y="232921"/>
            <a:ext cx="3314983" cy="1825041"/>
            <a:chOff x="7612561" y="233654"/>
            <a:chExt cx="3314983" cy="1825041"/>
          </a:xfrm>
          <a:solidFill>
            <a:schemeClr val="bg1"/>
          </a:solidFill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extBox 53"/>
                <p:cNvSpPr txBox="1"/>
                <p:nvPr/>
              </p:nvSpPr>
              <p:spPr>
                <a:xfrm>
                  <a:off x="7612561" y="233654"/>
                  <a:ext cx="1866900" cy="1823576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>
                    <a:spcBef>
                      <a:spcPts val="600"/>
                    </a:spcBef>
                  </a:pPr>
                  <a:r>
                    <a:rPr lang="en-US" sz="2000" dirty="0" smtClean="0"/>
                    <a:t>a   b    a </a:t>
                  </a:r>
                  <a14:m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∨</m:t>
                      </m:r>
                      <m:r>
                        <m:rPr>
                          <m:nor/>
                        </m:rPr>
                        <a:rPr lang="en-US" sz="2000" dirty="0"/>
                        <m:t>b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000" b="0" i="0" dirty="0" smtClean="0"/>
                        <m:t>c</m:t>
                      </m:r>
                    </m:oMath>
                  </a14:m>
                  <a:endParaRPr lang="en-US" sz="2000" b="0" dirty="0" smtClean="0"/>
                </a:p>
                <a:p>
                  <a:pPr>
                    <a:spcBef>
                      <a:spcPts val="600"/>
                    </a:spcBef>
                  </a:pPr>
                  <a:r>
                    <a:rPr lang="en-US" sz="2000" dirty="0" smtClean="0"/>
                    <a:t>1   1       1</a:t>
                  </a:r>
                </a:p>
                <a:p>
                  <a:pPr>
                    <a:spcBef>
                      <a:spcPts val="300"/>
                    </a:spcBef>
                  </a:pPr>
                  <a:r>
                    <a:rPr lang="en-US" sz="2000" dirty="0" smtClean="0"/>
                    <a:t>0   1       1</a:t>
                  </a:r>
                </a:p>
                <a:p>
                  <a:pPr>
                    <a:spcBef>
                      <a:spcPts val="300"/>
                    </a:spcBef>
                  </a:pPr>
                  <a:r>
                    <a:rPr lang="en-US" sz="2000" dirty="0" smtClean="0"/>
                    <a:t>1   0       1</a:t>
                  </a:r>
                </a:p>
                <a:p>
                  <a:pPr>
                    <a:spcBef>
                      <a:spcPts val="300"/>
                    </a:spcBef>
                  </a:pPr>
                  <a:r>
                    <a:rPr lang="en-US" sz="2000" dirty="0" smtClean="0"/>
                    <a:t>0   0       0</a:t>
                  </a:r>
                </a:p>
              </p:txBody>
            </p:sp>
          </mc:Choice>
          <mc:Fallback xmlns="">
            <p:sp>
              <p:nvSpPr>
                <p:cNvPr id="54" name="TextBox 5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12561" y="233654"/>
                  <a:ext cx="1866900" cy="1823576"/>
                </a:xfrm>
                <a:prstGeom prst="rect">
                  <a:avLst/>
                </a:prstGeom>
                <a:blipFill>
                  <a:blip r:embed="rId23"/>
                  <a:stretch>
                    <a:fillRect l="-3268" t="-1672" b="-501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TextBox 54"/>
                <p:cNvSpPr txBox="1"/>
                <p:nvPr/>
              </p:nvSpPr>
              <p:spPr>
                <a:xfrm>
                  <a:off x="9060644" y="610350"/>
                  <a:ext cx="1866900" cy="1448345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a</m:t>
                            </m:r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∧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b</m:t>
                            </m:r>
                          </m:e>
                        </m:d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m:rPr>
                            <m:nor/>
                          </m:rPr>
                          <a:rPr lang="en-US" sz="2000" dirty="0"/>
                          <m:t>c</m:t>
                        </m:r>
                      </m:oMath>
                    </m:oMathPara>
                  </a14:m>
                  <a:endParaRPr lang="en-US" sz="2000" dirty="0" smtClean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sz="20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bar>
                              <m:barPr>
                                <m:pos m:val="top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barPr>
                              <m:e>
                                <m:r>
                                  <m:rPr>
                                    <m:nor/>
                                  </m:rPr>
                                  <a:rPr lang="en-US" sz="2000" dirty="0"/>
                                  <m:t>a</m:t>
                                </m:r>
                              </m:e>
                            </m:bar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∧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b</m:t>
                            </m:r>
                          </m:e>
                        </m:d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m:rPr>
                            <m:nor/>
                          </m:rPr>
                          <a:rPr lang="en-US" sz="2000" dirty="0"/>
                          <m:t>c</m:t>
                        </m:r>
                      </m:oMath>
                    </m:oMathPara>
                  </a14:m>
                  <a:endParaRPr lang="en-US" sz="2000" dirty="0" smtClean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sz="20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a</m:t>
                            </m:r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∧</m:t>
                            </m:r>
                            <m:bar>
                              <m:barPr>
                                <m:pos m:val="top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barPr>
                              <m:e>
                                <m:r>
                                  <m:rPr>
                                    <m:nor/>
                                  </m:rPr>
                                  <a:rPr lang="en-US" sz="2000" dirty="0"/>
                                  <m:t>b</m:t>
                                </m:r>
                              </m:e>
                            </m:bar>
                          </m:e>
                        </m:d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m:rPr>
                            <m:nor/>
                          </m:rPr>
                          <a:rPr lang="en-US" sz="2000" dirty="0"/>
                          <m:t>c</m:t>
                        </m:r>
                      </m:oMath>
                    </m:oMathPara>
                  </a14:m>
                  <a:endParaRPr lang="en-US" sz="2000" dirty="0" smtClean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sz="20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bar>
                              <m:barPr>
                                <m:pos m:val="top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barPr>
                              <m:e>
                                <m:r>
                                  <m:rPr>
                                    <m:nor/>
                                  </m:rPr>
                                  <a:rPr lang="en-US" sz="2000" dirty="0"/>
                                  <m:t>a</m:t>
                                </m:r>
                              </m:e>
                            </m:bar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∧</m:t>
                            </m:r>
                            <m:bar>
                              <m:barPr>
                                <m:pos m:val="top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barPr>
                              <m:e>
                                <m:r>
                                  <m:rPr>
                                    <m:nor/>
                                  </m:rPr>
                                  <a:rPr lang="en-US" sz="2000" dirty="0"/>
                                  <m:t>b</m:t>
                                </m:r>
                              </m:e>
                            </m:bar>
                          </m:e>
                        </m:d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→</m:t>
                        </m:r>
                        <m:bar>
                          <m:barPr>
                            <m:pos m:val="top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c</m:t>
                            </m:r>
                          </m:e>
                        </m:bar>
                      </m:oMath>
                    </m:oMathPara>
                  </a14:m>
                  <a:endParaRPr lang="en-US" sz="2000" dirty="0" smtClean="0"/>
                </a:p>
              </p:txBody>
            </p:sp>
          </mc:Choice>
          <mc:Fallback xmlns="">
            <p:sp>
              <p:nvSpPr>
                <p:cNvPr id="55" name="TextBox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60644" y="610350"/>
                  <a:ext cx="1866900" cy="1448345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6" name="Straight Connector 55"/>
            <p:cNvCxnSpPr/>
            <p:nvPr/>
          </p:nvCxnSpPr>
          <p:spPr>
            <a:xfrm>
              <a:off x="7676530" y="610350"/>
              <a:ext cx="1619870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8316371" y="624072"/>
              <a:ext cx="0" cy="1433158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68504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0" grpId="0"/>
      <p:bldP spid="52" grpId="0"/>
      <p:bldP spid="59" grpId="0" animBg="1"/>
      <p:bldP spid="60" grpId="0" animBg="1"/>
      <p:bldP spid="61" grpId="0"/>
      <p:bldP spid="62" grpId="0"/>
      <p:bldP spid="63" grpId="0"/>
      <p:bldP spid="68" grpId="0"/>
      <p:bldP spid="70" grpId="0"/>
      <p:bldP spid="5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5717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Quick review of today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02315" y="1617154"/>
                <a:ext cx="6491780" cy="9848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2763" lvl="0" indent="-512763">
                  <a:spcBef>
                    <a:spcPts val="1200"/>
                  </a:spcBef>
                  <a:buFont typeface="+mj-lt"/>
                  <a:buAutoNum type="arabicPeriod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𝑆𝐴𝑇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  <a:latin typeface="+mj-lt"/>
                  </a:rPr>
                  <a:t> 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is NP-complete</a:t>
                </a:r>
                <a:endParaRPr lang="en-US" sz="2400" dirty="0" smtClean="0">
                  <a:solidFill>
                    <a:schemeClr val="tx1"/>
                  </a:solidFill>
                  <a:latin typeface="+mj-lt"/>
                </a:endParaRPr>
              </a:p>
              <a:p>
                <a:pPr marL="512763" indent="-512763">
                  <a:spcBef>
                    <a:spcPts val="1200"/>
                  </a:spcBef>
                  <a:buFont typeface="+mj-lt"/>
                  <a:buAutoNum type="arabicPeriod"/>
                </a:pPr>
                <a:r>
                  <a:rPr lang="en-US" sz="2400" b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𝑆𝐴𝑇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is NP-complete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315" y="1617154"/>
                <a:ext cx="6491780" cy="984885"/>
              </a:xfrm>
              <a:prstGeom prst="rect">
                <a:avLst/>
              </a:prstGeom>
              <a:blipFill>
                <a:blip r:embed="rId3"/>
                <a:stretch>
                  <a:fillRect l="-1502" t="-5556" b="-13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Isosceles Triangle 3"/>
          <p:cNvSpPr/>
          <p:nvPr/>
        </p:nvSpPr>
        <p:spPr>
          <a:xfrm rot="8089703">
            <a:off x="12005555" y="6742019"/>
            <a:ext cx="276225" cy="136454"/>
          </a:xfrm>
          <a:prstGeom prst="triangle">
            <a:avLst/>
          </a:prstGeom>
          <a:solidFill>
            <a:srgbClr val="336600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120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20435" y="0"/>
            <a:ext cx="67333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Quick Review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58617" y="1363579"/>
                <a:ext cx="5596083" cy="18004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Defn</a:t>
                </a:r>
                <a:r>
                  <a:rPr lang="en-US" sz="2400" b="1" dirty="0"/>
                  <a:t>: 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400" dirty="0" smtClean="0"/>
                  <a:t> is </a:t>
                </a:r>
                <a:r>
                  <a:rPr lang="en-US" sz="2400" u="sng" dirty="0" smtClean="0"/>
                  <a:t>NP-complete</a:t>
                </a:r>
                <a:r>
                  <a:rPr lang="en-US" sz="2400" dirty="0" smtClean="0"/>
                  <a:t> if</a:t>
                </a:r>
              </a:p>
              <a:p>
                <a:pPr marL="457200" indent="-457200">
                  <a:buAutoNum type="arabicParenR"/>
                </a:pP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∈ </m:t>
                    </m:r>
                  </m:oMath>
                </a14:m>
                <a:r>
                  <a:rPr lang="en-US" sz="2400" dirty="0" smtClean="0"/>
                  <a:t>NP</a:t>
                </a:r>
              </a:p>
              <a:p>
                <a:pPr marL="457200" indent="-457200">
                  <a:buAutoNum type="arabicParenR"/>
                </a:pPr>
                <a:r>
                  <a:rPr lang="en-US" sz="2400" dirty="0" smtClean="0"/>
                  <a:t> For all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∈ </m:t>
                    </m:r>
                  </m:oMath>
                </a14:m>
                <a:r>
                  <a:rPr lang="en-US" sz="2400" dirty="0" smtClean="0"/>
                  <a:t>NP,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≤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P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400" dirty="0" smtClean="0"/>
              </a:p>
              <a:p>
                <a:pPr>
                  <a:spcBef>
                    <a:spcPts val="1800"/>
                  </a:spcBef>
                </a:pPr>
                <a:r>
                  <a:rPr lang="en-US" sz="2400" dirty="0" smtClean="0"/>
                  <a:t>If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400" dirty="0" smtClean="0"/>
                  <a:t> is NP-complete and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∈ </m:t>
                    </m:r>
                  </m:oMath>
                </a14:m>
                <a:r>
                  <a:rPr lang="en-US" sz="2400" dirty="0" smtClean="0"/>
                  <a:t>P then P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 smtClean="0"/>
                  <a:t> NP.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617" y="1363579"/>
                <a:ext cx="5596083" cy="1800493"/>
              </a:xfrm>
              <a:prstGeom prst="rect">
                <a:avLst/>
              </a:prstGeom>
              <a:blipFill>
                <a:blip r:embed="rId2"/>
                <a:stretch>
                  <a:fillRect l="-1743" t="-2712" b="-67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58617" y="3374024"/>
                <a:ext cx="604912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tx1"/>
                    </a:solidFill>
                  </a:rPr>
                  <a:t>Importance of NP-completeness</a:t>
                </a:r>
                <a:endParaRPr lang="en-US" sz="2400" dirty="0">
                  <a:solidFill>
                    <a:schemeClr val="tx1"/>
                  </a:solidFill>
                </a:endParaRPr>
              </a:p>
              <a:p>
                <a:r>
                  <a:rPr lang="en-US" sz="2400" dirty="0" smtClean="0">
                    <a:solidFill>
                      <a:schemeClr val="tx1"/>
                    </a:solidFill>
                  </a:rPr>
                  <a:t>1)  Evidence of computational intractability.</a:t>
                </a:r>
              </a:p>
              <a:p>
                <a:r>
                  <a:rPr lang="en-US" sz="2400" dirty="0" smtClean="0">
                    <a:solidFill>
                      <a:schemeClr val="tx1"/>
                    </a:solidFill>
                  </a:rPr>
                  <a:t>2)  Gives a good candidate for proving P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NP.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617" y="3374024"/>
                <a:ext cx="6049120" cy="1200329"/>
              </a:xfrm>
              <a:prstGeom prst="rect">
                <a:avLst/>
              </a:prstGeom>
              <a:blipFill>
                <a:blip r:embed="rId3"/>
                <a:stretch>
                  <a:fillRect l="-1511" t="-4061"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258617" y="4674606"/>
                <a:ext cx="7297176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/>
                  <a:t>To show some language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400" dirty="0" smtClean="0"/>
                  <a:t> </a:t>
                </a:r>
                <a:r>
                  <a:rPr lang="en-US" sz="2400" dirty="0"/>
                  <a:t>is NP-complete, </a:t>
                </a:r>
                <a:endParaRPr lang="en-US" sz="2400" dirty="0" smtClean="0"/>
              </a:p>
              <a:p>
                <a:r>
                  <a:rPr lang="en-US" sz="2400" dirty="0" smtClean="0"/>
                  <a:t>show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𝑆𝐴𝑇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≤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P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400" dirty="0" smtClean="0"/>
                  <a:t>.   </a:t>
                </a:r>
                <a:endParaRPr lang="en-US" sz="24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617" y="4674606"/>
                <a:ext cx="7297176" cy="830997"/>
              </a:xfrm>
              <a:prstGeom prst="rect">
                <a:avLst/>
              </a:prstGeom>
              <a:blipFill>
                <a:blip r:embed="rId4"/>
                <a:stretch>
                  <a:fillRect l="-1253"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Group 20"/>
          <p:cNvGrpSpPr/>
          <p:nvPr/>
        </p:nvGrpSpPr>
        <p:grpSpPr>
          <a:xfrm>
            <a:off x="1513021" y="5442250"/>
            <a:ext cx="4625361" cy="887085"/>
            <a:chOff x="8592549" y="3472477"/>
            <a:chExt cx="4551008" cy="887085"/>
          </a:xfrm>
        </p:grpSpPr>
        <p:sp>
          <p:nvSpPr>
            <p:cNvPr id="19" name="Freeform 18"/>
            <p:cNvSpPr/>
            <p:nvPr/>
          </p:nvSpPr>
          <p:spPr>
            <a:xfrm>
              <a:off x="8592549" y="3472477"/>
              <a:ext cx="309152" cy="336407"/>
            </a:xfrm>
            <a:custGeom>
              <a:avLst/>
              <a:gdLst>
                <a:gd name="connsiteX0" fmla="*/ 0 w 277402"/>
                <a:gd name="connsiteY0" fmla="*/ 0 h 253240"/>
                <a:gd name="connsiteX1" fmla="*/ 92467 w 277402"/>
                <a:gd name="connsiteY1" fmla="*/ 236305 h 253240"/>
                <a:gd name="connsiteX2" fmla="*/ 277402 w 277402"/>
                <a:gd name="connsiteY2" fmla="*/ 215757 h 253240"/>
                <a:gd name="connsiteX0" fmla="*/ 0 w 309152"/>
                <a:gd name="connsiteY0" fmla="*/ 0 h 342733"/>
                <a:gd name="connsiteX1" fmla="*/ 92467 w 309152"/>
                <a:gd name="connsiteY1" fmla="*/ 236305 h 342733"/>
                <a:gd name="connsiteX2" fmla="*/ 309152 w 309152"/>
                <a:gd name="connsiteY2" fmla="*/ 336407 h 342733"/>
                <a:gd name="connsiteX0" fmla="*/ 0 w 309152"/>
                <a:gd name="connsiteY0" fmla="*/ 0 h 336407"/>
                <a:gd name="connsiteX1" fmla="*/ 92467 w 309152"/>
                <a:gd name="connsiteY1" fmla="*/ 236305 h 336407"/>
                <a:gd name="connsiteX2" fmla="*/ 309152 w 309152"/>
                <a:gd name="connsiteY2" fmla="*/ 336407 h 336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9152" h="336407">
                  <a:moveTo>
                    <a:pt x="0" y="0"/>
                  </a:moveTo>
                  <a:cubicBezTo>
                    <a:pt x="23116" y="100173"/>
                    <a:pt x="40942" y="180237"/>
                    <a:pt x="92467" y="236305"/>
                  </a:cubicBezTo>
                  <a:cubicBezTo>
                    <a:pt x="143992" y="292373"/>
                    <a:pt x="169951" y="326561"/>
                    <a:pt x="309152" y="336407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8869951" y="3528565"/>
              <a:ext cx="4273606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/>
                <a:t>or some other previously shown </a:t>
              </a:r>
              <a:br>
                <a:rPr lang="en-US" sz="2400" dirty="0" smtClean="0"/>
              </a:br>
              <a:r>
                <a:rPr lang="en-US" sz="2400" dirty="0" smtClean="0"/>
                <a:t>NP-complete language</a:t>
              </a:r>
              <a:endParaRPr lang="en-US" sz="2400" dirty="0"/>
            </a:p>
          </p:txBody>
        </p:sp>
      </p:grpSp>
      <p:grpSp>
        <p:nvGrpSpPr>
          <p:cNvPr id="69" name="today group"/>
          <p:cNvGrpSpPr/>
          <p:nvPr/>
        </p:nvGrpSpPr>
        <p:grpSpPr>
          <a:xfrm>
            <a:off x="8251582" y="2428031"/>
            <a:ext cx="1227958" cy="750230"/>
            <a:chOff x="8251582" y="2428031"/>
            <a:chExt cx="1227958" cy="750230"/>
          </a:xfrm>
        </p:grpSpPr>
        <p:grpSp>
          <p:nvGrpSpPr>
            <p:cNvPr id="32" name="Group 31"/>
            <p:cNvGrpSpPr/>
            <p:nvPr/>
          </p:nvGrpSpPr>
          <p:grpSpPr>
            <a:xfrm>
              <a:off x="8251582" y="2428031"/>
              <a:ext cx="1014972" cy="750230"/>
              <a:chOff x="8323500" y="2212276"/>
              <a:chExt cx="1014972" cy="75023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8624943" y="2212276"/>
                <a:ext cx="71352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today</a:t>
                </a:r>
                <a:endParaRPr lang="en-US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8323500" y="2603646"/>
                <a:ext cx="394505" cy="358860"/>
              </a:xfrm>
              <a:prstGeom prst="ellipse">
                <a:avLst/>
              </a:prstGeom>
              <a:noFill/>
              <a:ln w="28575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5" name="Oval 24"/>
            <p:cNvSpPr/>
            <p:nvPr/>
          </p:nvSpPr>
          <p:spPr>
            <a:xfrm>
              <a:off x="9085035" y="2819401"/>
              <a:ext cx="394505" cy="358860"/>
            </a:xfrm>
            <a:prstGeom prst="ellipse">
              <a:avLst/>
            </a:prstGeom>
            <a:noFill/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7440008" y="5767958"/>
            <a:ext cx="2130026" cy="627169"/>
            <a:chOff x="7440008" y="5767958"/>
            <a:chExt cx="2130026" cy="627169"/>
          </a:xfrm>
        </p:grpSpPr>
        <p:sp>
          <p:nvSpPr>
            <p:cNvPr id="50" name="Rectangle 49"/>
            <p:cNvSpPr/>
            <p:nvPr/>
          </p:nvSpPr>
          <p:spPr>
            <a:xfrm>
              <a:off x="7440008" y="5853445"/>
              <a:ext cx="7152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/>
                <a:t>Or:  </a:t>
              </a:r>
              <a:endParaRPr lang="en-US" sz="2400" dirty="0"/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8049349" y="5767958"/>
              <a:ext cx="1520685" cy="627169"/>
              <a:chOff x="7337078" y="5660194"/>
              <a:chExt cx="1520685" cy="627169"/>
            </a:xfrm>
          </p:grpSpPr>
          <p:sp>
            <p:nvSpPr>
              <p:cNvPr id="51" name="Rounded Rectangle 50"/>
              <p:cNvSpPr/>
              <p:nvPr/>
            </p:nvSpPr>
            <p:spPr>
              <a:xfrm>
                <a:off x="7337078" y="5660194"/>
                <a:ext cx="1520685" cy="627169"/>
              </a:xfrm>
              <a:prstGeom prst="roundRect">
                <a:avLst>
                  <a:gd name="adj" fmla="val 35768"/>
                </a:avLst>
              </a:prstGeom>
              <a:noFill/>
              <a:ln>
                <a:solidFill>
                  <a:schemeClr val="tx1"/>
                </a:solidFill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7674453" y="5776458"/>
                <a:ext cx="85953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 smtClean="0"/>
                  <a:t>P = NP</a:t>
                </a:r>
                <a:endParaRPr lang="en-US" sz="2000" dirty="0"/>
              </a:p>
            </p:txBody>
          </p:sp>
        </p:grpSp>
      </p:grpSp>
      <p:grpSp>
        <p:nvGrpSpPr>
          <p:cNvPr id="70" name="previously group"/>
          <p:cNvGrpSpPr/>
          <p:nvPr/>
        </p:nvGrpSpPr>
        <p:grpSpPr>
          <a:xfrm>
            <a:off x="8857763" y="2819401"/>
            <a:ext cx="1573738" cy="1092701"/>
            <a:chOff x="8857763" y="2819401"/>
            <a:chExt cx="1573738" cy="1092701"/>
          </a:xfrm>
        </p:grpSpPr>
        <p:sp>
          <p:nvSpPr>
            <p:cNvPr id="23" name="Today"/>
            <p:cNvSpPr/>
            <p:nvPr/>
          </p:nvSpPr>
          <p:spPr>
            <a:xfrm>
              <a:off x="8857763" y="3216946"/>
              <a:ext cx="11455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92D050"/>
                  </a:solidFill>
                </a:rPr>
                <a:t>previously</a:t>
              </a:r>
              <a:endParaRPr lang="en-US" dirty="0">
                <a:solidFill>
                  <a:srgbClr val="92D050"/>
                </a:solidFill>
              </a:endParaRPr>
            </a:p>
          </p:txBody>
        </p:sp>
        <p:sp>
          <p:nvSpPr>
            <p:cNvPr id="27" name="Oval 26"/>
            <p:cNvSpPr/>
            <p:nvPr/>
          </p:nvSpPr>
          <p:spPr>
            <a:xfrm>
              <a:off x="10036996" y="2819401"/>
              <a:ext cx="394505" cy="358860"/>
            </a:xfrm>
            <a:prstGeom prst="ellipse">
              <a:avLst/>
            </a:prstGeom>
            <a:noFill/>
            <a:ln w="28575">
              <a:solidFill>
                <a:srgbClr val="92D050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10036996" y="3553242"/>
              <a:ext cx="394505" cy="358860"/>
            </a:xfrm>
            <a:prstGeom prst="ellipse">
              <a:avLst/>
            </a:prstGeom>
            <a:noFill/>
            <a:ln w="28575">
              <a:solidFill>
                <a:srgbClr val="92D050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" name="NP and previous languages"/>
          <p:cNvGrpSpPr/>
          <p:nvPr/>
        </p:nvGrpSpPr>
        <p:grpSpPr>
          <a:xfrm>
            <a:off x="6138382" y="2442279"/>
            <a:ext cx="6115340" cy="1802799"/>
            <a:chOff x="6138382" y="2442279"/>
            <a:chExt cx="6115340" cy="1802799"/>
          </a:xfrm>
        </p:grpSpPr>
        <p:grpSp>
          <p:nvGrpSpPr>
            <p:cNvPr id="29" name="NP and lines"/>
            <p:cNvGrpSpPr/>
            <p:nvPr/>
          </p:nvGrpSpPr>
          <p:grpSpPr>
            <a:xfrm>
              <a:off x="6138382" y="2442279"/>
              <a:ext cx="5314702" cy="1079500"/>
              <a:chOff x="6210300" y="2226524"/>
              <a:chExt cx="5314702" cy="107950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" name="Rectangle 7"/>
                  <p:cNvSpPr/>
                  <p:nvPr/>
                </p:nvSpPr>
                <p:spPr>
                  <a:xfrm>
                    <a:off x="8208453" y="2581608"/>
                    <a:ext cx="3316549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𝑆𝐴𝑇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𝑆𝐴𝑇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𝐶𝐿𝐼𝑄𝑈𝐸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8" name="Rectangle 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208453" y="2581608"/>
                    <a:ext cx="3316549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b="-1000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4" name="Group 23"/>
              <p:cNvGrpSpPr/>
              <p:nvPr/>
            </p:nvGrpSpPr>
            <p:grpSpPr>
              <a:xfrm>
                <a:off x="6210300" y="2226524"/>
                <a:ext cx="1998153" cy="1079500"/>
                <a:chOff x="6210300" y="2226524"/>
                <a:chExt cx="1998153" cy="1079500"/>
              </a:xfrm>
            </p:grpSpPr>
            <p:sp>
              <p:nvSpPr>
                <p:cNvPr id="26" name="Rounded Rectangle 25"/>
                <p:cNvSpPr/>
                <p:nvPr/>
              </p:nvSpPr>
              <p:spPr>
                <a:xfrm>
                  <a:off x="6210300" y="2226524"/>
                  <a:ext cx="1243444" cy="1079500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" name="Rectangle 4"/>
                <p:cNvSpPr/>
                <p:nvPr/>
              </p:nvSpPr>
              <p:spPr>
                <a:xfrm>
                  <a:off x="6379654" y="2396942"/>
                  <a:ext cx="48282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dirty="0"/>
                    <a:t>NP</a:t>
                  </a:r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7294652" y="2438928"/>
                  <a:ext cx="913801" cy="295596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>
                  <a:off x="7228159" y="2745218"/>
                  <a:ext cx="980294" cy="11531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 flipV="1">
                  <a:off x="7158800" y="2804374"/>
                  <a:ext cx="1049653" cy="38148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 flipV="1">
                  <a:off x="7228159" y="2775799"/>
                  <a:ext cx="980294" cy="214504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Rectangle 21"/>
                <p:cNvSpPr/>
                <p:nvPr/>
              </p:nvSpPr>
              <p:spPr>
                <a:xfrm>
                  <a:off x="10003269" y="3148637"/>
                  <a:ext cx="1940981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≤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P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𝑆𝑈𝐵𝑆𝐸𝑇</m:t>
                      </m:r>
                    </m:oMath>
                  </a14:m>
                  <a:r>
                    <a:rPr lang="en-US" sz="2000" b="1" i="0" dirty="0" smtClean="0">
                      <a:latin typeface="+mj-lt"/>
                    </a:rPr>
                    <a:t>-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𝑆𝑈𝑀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2" name="Rectangle 2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03269" y="3148637"/>
                  <a:ext cx="1940981" cy="400110"/>
                </a:xfrm>
                <a:prstGeom prst="rect">
                  <a:avLst/>
                </a:prstGeom>
                <a:blipFill>
                  <a:blip r:embed="rId6"/>
                  <a:stretch>
                    <a:fillRect t="-9231" b="-2769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Rectangle 46"/>
                <p:cNvSpPr/>
                <p:nvPr/>
              </p:nvSpPr>
              <p:spPr>
                <a:xfrm>
                  <a:off x="10003269" y="3542770"/>
                  <a:ext cx="170456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≤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P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𝐻𝐴𝑀𝑃𝐴𝑇𝐻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7" name="Rectangle 4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03269" y="3542770"/>
                  <a:ext cx="1704569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/>
                <p:cNvSpPr/>
                <p:nvPr/>
              </p:nvSpPr>
              <p:spPr>
                <a:xfrm>
                  <a:off x="10390455" y="3875746"/>
                  <a:ext cx="186326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≤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P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𝑈𝐻𝐴𝑀𝑃𝐴𝑇𝐻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6" name="Rectangle 5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90455" y="3875746"/>
                  <a:ext cx="1863267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5" name="P, NP, NP-complete"/>
          <p:cNvGrpSpPr/>
          <p:nvPr/>
        </p:nvGrpSpPr>
        <p:grpSpPr>
          <a:xfrm>
            <a:off x="6755767" y="4341889"/>
            <a:ext cx="4107851" cy="1254608"/>
            <a:chOff x="6755767" y="4341889"/>
            <a:chExt cx="4107851" cy="1254608"/>
          </a:xfrm>
        </p:grpSpPr>
        <p:sp>
          <p:nvSpPr>
            <p:cNvPr id="36" name="Rounded Rectangle 35"/>
            <p:cNvSpPr/>
            <p:nvPr/>
          </p:nvSpPr>
          <p:spPr>
            <a:xfrm>
              <a:off x="6755767" y="4697693"/>
              <a:ext cx="4107851" cy="898804"/>
            </a:xfrm>
            <a:prstGeom prst="roundRect">
              <a:avLst>
                <a:gd name="adj" fmla="val 35768"/>
              </a:avLst>
            </a:prstGeom>
            <a:noFill/>
            <a:ln>
              <a:solidFill>
                <a:schemeClr val="tx1"/>
              </a:solidFill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412473" y="4341889"/>
              <a:ext cx="48282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NP</a:t>
              </a: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9085034" y="4697693"/>
              <a:ext cx="1778584" cy="898804"/>
            </a:xfrm>
            <a:prstGeom prst="roundRect">
              <a:avLst>
                <a:gd name="adj" fmla="val 35768"/>
              </a:avLst>
            </a:prstGeom>
            <a:noFill/>
            <a:ln>
              <a:solidFill>
                <a:schemeClr val="tx1"/>
              </a:solidFill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9266496" y="4995807"/>
              <a:ext cx="154099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/>
                <a:t>NP-complete</a:t>
              </a:r>
              <a:endParaRPr lang="en-US" sz="2000" dirty="0"/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6755768" y="4697693"/>
              <a:ext cx="1248055" cy="898804"/>
            </a:xfrm>
            <a:prstGeom prst="roundRect">
              <a:avLst>
                <a:gd name="adj" fmla="val 35768"/>
              </a:avLst>
            </a:prstGeom>
            <a:noFill/>
            <a:ln>
              <a:solidFill>
                <a:schemeClr val="tx1"/>
              </a:solidFill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220937" y="4966331"/>
              <a:ext cx="3177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/>
                <a:t>P</a:t>
              </a:r>
              <a:endParaRPr lang="en-US" sz="2000" dirty="0"/>
            </a:p>
          </p:txBody>
        </p:sp>
      </p:grpSp>
      <p:grpSp>
        <p:nvGrpSpPr>
          <p:cNvPr id="71" name="recitation group"/>
          <p:cNvGrpSpPr/>
          <p:nvPr/>
        </p:nvGrpSpPr>
        <p:grpSpPr>
          <a:xfrm>
            <a:off x="8854255" y="3200299"/>
            <a:ext cx="1979974" cy="1044779"/>
            <a:chOff x="8857763" y="3200299"/>
            <a:chExt cx="1979974" cy="1044779"/>
          </a:xfrm>
        </p:grpSpPr>
        <p:sp>
          <p:nvSpPr>
            <p:cNvPr id="28" name="Oval 27"/>
            <p:cNvSpPr/>
            <p:nvPr/>
          </p:nvSpPr>
          <p:spPr>
            <a:xfrm>
              <a:off x="10036996" y="3200299"/>
              <a:ext cx="394505" cy="358860"/>
            </a:xfrm>
            <a:prstGeom prst="ellipse">
              <a:avLst/>
            </a:prstGeom>
            <a:noFill/>
            <a:ln w="28575">
              <a:solidFill>
                <a:srgbClr val="FFC000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10443232" y="3886218"/>
              <a:ext cx="394505" cy="358860"/>
            </a:xfrm>
            <a:prstGeom prst="ellipse">
              <a:avLst/>
            </a:prstGeom>
            <a:noFill/>
            <a:ln w="28575">
              <a:solidFill>
                <a:srgbClr val="FFC000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oday"/>
            <p:cNvSpPr/>
            <p:nvPr/>
          </p:nvSpPr>
          <p:spPr>
            <a:xfrm>
              <a:off x="8857763" y="3575409"/>
              <a:ext cx="108401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C000"/>
                  </a:solidFill>
                </a:rPr>
                <a:t>recitation</a:t>
              </a:r>
              <a:endParaRPr lang="en-US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8909789" y="3180272"/>
            <a:ext cx="2587560" cy="1724262"/>
            <a:chOff x="8909789" y="3180272"/>
            <a:chExt cx="2587560" cy="1724262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8909789" y="3180272"/>
              <a:ext cx="509237" cy="1694746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H="1">
              <a:off x="9656528" y="3210870"/>
              <a:ext cx="54565" cy="1639284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9866929" y="3188733"/>
              <a:ext cx="819633" cy="1651083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H="1">
              <a:off x="10105343" y="3559159"/>
              <a:ext cx="946033" cy="1302695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10324992" y="3838320"/>
              <a:ext cx="813738" cy="1033946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H="1">
              <a:off x="10549142" y="4237926"/>
              <a:ext cx="948207" cy="666608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4"/>
          <p:cNvSpPr/>
          <p:nvPr/>
        </p:nvSpPr>
        <p:spPr>
          <a:xfrm>
            <a:off x="10586646" y="6369638"/>
            <a:ext cx="1309974" cy="338554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</a:rPr>
              <a:t>Check-in 16.1</a:t>
            </a:r>
            <a:endParaRPr lang="en-US" sz="1600" dirty="0">
              <a:solidFill>
                <a:srgbClr val="FFC00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6066319" y="2333576"/>
            <a:ext cx="6037429" cy="4303707"/>
            <a:chOff x="6069724" y="2333576"/>
            <a:chExt cx="6037429" cy="4303707"/>
          </a:xfrm>
        </p:grpSpPr>
        <p:sp>
          <p:nvSpPr>
            <p:cNvPr id="4" name="Rectangle 3"/>
            <p:cNvSpPr/>
            <p:nvPr/>
          </p:nvSpPr>
          <p:spPr>
            <a:xfrm>
              <a:off x="7614745" y="6187966"/>
              <a:ext cx="2175641" cy="449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TextBox 58"/>
                <p:cNvSpPr txBox="1"/>
                <p:nvPr/>
              </p:nvSpPr>
              <p:spPr>
                <a:xfrm>
                  <a:off x="6069724" y="2333576"/>
                  <a:ext cx="6037429" cy="3947940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rgbClr val="FFC000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 smtClean="0">
                      <a:solidFill>
                        <a:srgbClr val="FFC000"/>
                      </a:solidFill>
                    </a:rPr>
                    <a:t>Check-in 16.1</a:t>
                  </a:r>
                  <a:endParaRPr lang="en-US" sz="2400" dirty="0">
                    <a:solidFill>
                      <a:srgbClr val="FFC000"/>
                    </a:solidFill>
                  </a:endParaRPr>
                </a:p>
                <a:p>
                  <a:pPr>
                    <a:spcBef>
                      <a:spcPts val="600"/>
                    </a:spcBef>
                  </a:pPr>
                  <a:r>
                    <a:rPr lang="en-US" sz="2000" dirty="0" smtClean="0"/>
                    <a:t>The big sigma notation means summing over some set.</a:t>
                  </a:r>
                </a:p>
                <a:p>
                  <a:pPr>
                    <a:spcBef>
                      <a:spcPts val="6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supHide m:val="on"/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1≤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  <m:sup/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nary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=1+2+⋯+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oMath>
                    </m:oMathPara>
                  </a14:m>
                  <a:endParaRPr lang="en-US" dirty="0" smtClean="0">
                    <a:solidFill>
                      <a:schemeClr val="tx1"/>
                    </a:solidFill>
                  </a:endParaRPr>
                </a:p>
                <a:p>
                  <a:pPr>
                    <a:spcBef>
                      <a:spcPts val="600"/>
                    </a:spcBef>
                  </a:pPr>
                  <a:r>
                    <a:rPr lang="en-US" sz="2000" dirty="0" smtClean="0"/>
                    <a:t>The big AND (or OR) notation has a similar meaning.</a:t>
                  </a:r>
                </a:p>
                <a:p>
                  <a:pPr>
                    <a:spcBef>
                      <a:spcPts val="600"/>
                    </a:spcBef>
                  </a:pPr>
                  <a:r>
                    <a:rPr lang="en-US" sz="2000" dirty="0" smtClean="0"/>
                    <a:t>For example, if </a:t>
                  </a:r>
                  <a14:m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⋯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a14:m>
                  <a:r>
                    <a:rPr lang="en-US" sz="2000" dirty="0" smtClean="0"/>
                    <a:t> and </a:t>
                  </a:r>
                  <a14:m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⋯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a14:m>
                  <a:r>
                    <a:rPr lang="en-US" sz="2000" dirty="0" smtClean="0"/>
                    <a:t> are two strings of length </a:t>
                  </a:r>
                  <a14:m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a14:m>
                  <a:r>
                    <a:rPr lang="en-US" sz="2000" dirty="0" smtClean="0"/>
                    <a:t>, when does the following hold?</a:t>
                  </a:r>
                </a:p>
                <a:p>
                  <a:pPr>
                    <a:spcBef>
                      <a:spcPts val="6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⋀"/>
                                <m:supHide m:val="on"/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1≤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  <m:sup/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nary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b="0" i="0" cap="small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True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  <a:p>
                  <a:pPr marL="457200" indent="-457200">
                    <a:buFontTx/>
                    <a:buAutoNum type="alphaLcParenBoth"/>
                  </a:pPr>
                  <a:r>
                    <a:rPr lang="en-US" sz="2000" dirty="0" smtClean="0"/>
                    <a:t>Whenever </a:t>
                  </a:r>
                  <a14:m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a14:m>
                  <a:r>
                    <a:rPr lang="en-US" sz="2000" dirty="0" smtClean="0"/>
                    <a:t> and </a:t>
                  </a:r>
                  <a14:m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a14:m>
                  <a:r>
                    <a:rPr lang="en-US" sz="2000" dirty="0" smtClean="0"/>
                    <a:t> agree on some symbol.</a:t>
                  </a:r>
                </a:p>
                <a:p>
                  <a:pPr marL="457200" indent="-457200">
                    <a:buFontTx/>
                    <a:buAutoNum type="alphaLcParenBoth"/>
                  </a:pPr>
                  <a:r>
                    <a:rPr lang="en-US" sz="2000" dirty="0" smtClean="0"/>
                    <a:t>Whenever </a:t>
                  </a:r>
                  <a14:m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a14:m>
                  <a:r>
                    <a:rPr lang="en-US" sz="2000" dirty="0" smtClean="0"/>
                    <a:t>. </a:t>
                  </a:r>
                  <a:endParaRPr lang="en-US" sz="2000" i="1" dirty="0" smtClean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59" name="TextBox 5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69724" y="2333576"/>
                  <a:ext cx="6037429" cy="3947940"/>
                </a:xfrm>
                <a:prstGeom prst="rect">
                  <a:avLst/>
                </a:prstGeom>
                <a:blipFill>
                  <a:blip r:embed="rId9"/>
                  <a:stretch>
                    <a:fillRect l="-1204" t="-766" b="-1531"/>
                  </a:stretch>
                </a:blipFill>
                <a:ln w="38100">
                  <a:solidFill>
                    <a:srgbClr val="FFC00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652201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5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5717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Cook-Levin Theorem (idea)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02315" y="1617154"/>
                <a:ext cx="9014640" cy="4010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spcBef>
                    <a:spcPts val="1200"/>
                  </a:spcBef>
                </a:pPr>
                <a:r>
                  <a:rPr lang="en-US" sz="24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Theorem:  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𝑆𝐴𝑇</m:t>
                    </m:r>
                  </m:oMath>
                </a14:m>
                <a:r>
                  <a:rPr lang="en-US" sz="24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is NP-complete</a:t>
                </a:r>
              </a:p>
              <a:p>
                <a:pPr lvl="0"/>
                <a:r>
                  <a:rPr lang="en-US" sz="2400" dirty="0" smtClean="0"/>
                  <a:t>Proof:  1)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𝑆𝐴𝑇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𝑁𝑃</m:t>
                    </m:r>
                  </m:oMath>
                </a14:m>
                <a:r>
                  <a:rPr lang="en-US" sz="2400" dirty="0" smtClean="0"/>
                  <a:t>  (done)</a:t>
                </a:r>
              </a:p>
              <a:p>
                <a:pPr lvl="0"/>
                <a:r>
                  <a:rPr lang="en-US" sz="2400" dirty="0"/>
                  <a:t> </a:t>
                </a:r>
                <a:r>
                  <a:rPr lang="en-US" sz="2400" dirty="0" smtClean="0"/>
                  <a:t>            2)  Show that for each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𝑁𝑃</m:t>
                    </m:r>
                  </m:oMath>
                </a14:m>
                <a:r>
                  <a:rPr lang="en-US" sz="2400" dirty="0" smtClean="0"/>
                  <a:t> we have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≤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𝑆𝐴𝑇</m:t>
                    </m:r>
                  </m:oMath>
                </a14:m>
                <a:r>
                  <a:rPr lang="en-US" sz="2400" dirty="0" smtClean="0"/>
                  <a:t>:</a:t>
                </a:r>
              </a:p>
              <a:p>
                <a:pPr lvl="0"/>
                <a:r>
                  <a:rPr lang="en-US" sz="2400" dirty="0" smtClean="0"/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𝑁𝑃</m:t>
                    </m:r>
                  </m:oMath>
                </a14:m>
                <a:r>
                  <a:rPr lang="en-US" sz="2400" dirty="0" smtClean="0"/>
                  <a:t> be decided by NTM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 smtClean="0"/>
                  <a:t> in time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2400" dirty="0" smtClean="0"/>
                  <a:t>.  </a:t>
                </a:r>
              </a:p>
              <a:p>
                <a:pPr lvl="0"/>
                <a:r>
                  <a:rPr lang="en-US" sz="2400" dirty="0" smtClean="0"/>
                  <a:t>Give a polynomial-time reduction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400" dirty="0" smtClean="0"/>
                  <a:t> mapping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dirty="0" smtClean="0"/>
                  <a:t> to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𝑆𝐴𝑇</m:t>
                    </m:r>
                  </m:oMath>
                </a14:m>
                <a:r>
                  <a:rPr lang="en-US" sz="2400" dirty="0" smtClean="0"/>
                  <a:t>.  </a:t>
                </a:r>
              </a:p>
              <a:p>
                <a:pPr lvl="0"/>
                <a:r>
                  <a:rPr lang="en-US" sz="2400" b="0" dirty="0"/>
                  <a:t> </a:t>
                </a:r>
                <a:r>
                  <a:rPr lang="en-US" sz="2400" b="0" dirty="0" smtClean="0"/>
                  <a:t>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: 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→  </m:t>
                    </m:r>
                  </m:oMath>
                </a14:m>
                <a:r>
                  <a:rPr lang="en-US" sz="2400" dirty="0" smtClean="0"/>
                  <a:t>formulas</a:t>
                </a:r>
              </a:p>
              <a:p>
                <a:pPr lvl="0"/>
                <a:r>
                  <a:rPr lang="en-US" sz="2400" dirty="0"/>
                  <a:t> </a:t>
                </a:r>
                <a:r>
                  <a:rPr lang="en-US" sz="2400" dirty="0" smtClean="0"/>
                  <a:t>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=  〈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〉</m:t>
                    </m:r>
                  </m:oMath>
                </a14:m>
                <a:endParaRPr lang="en-US" sz="2400" dirty="0" smtClean="0"/>
              </a:p>
              <a:p>
                <a:pPr lvl="0"/>
                <a:r>
                  <a:rPr lang="en-US" sz="2400" dirty="0"/>
                  <a:t> </a:t>
                </a:r>
                <a:r>
                  <a:rPr lang="en-US" sz="2400" dirty="0" smtClean="0"/>
                  <a:t>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dirty="0" smtClean="0"/>
                  <a:t>  iff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</m:oMath>
                </a14:m>
                <a:r>
                  <a:rPr lang="en-US" sz="2400" dirty="0" smtClean="0"/>
                  <a:t>  is satisfiable</a:t>
                </a:r>
              </a:p>
              <a:p>
                <a:pPr lvl="0">
                  <a:spcBef>
                    <a:spcPts val="1200"/>
                  </a:spcBef>
                </a:pPr>
                <a:r>
                  <a:rPr lang="en-US" sz="2400" dirty="0" smtClean="0"/>
                  <a:t>Idea: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</m:oMath>
                </a14:m>
                <a:r>
                  <a:rPr lang="en-US" sz="2400" dirty="0" smtClean="0"/>
                  <a:t>  simulates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 smtClean="0"/>
                  <a:t> on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2400" dirty="0" smtClean="0"/>
                  <a:t>.   Design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</m:oMath>
                </a14:m>
                <a:r>
                  <a:rPr lang="en-US" sz="2400" dirty="0" smtClean="0"/>
                  <a:t> to “say”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 smtClean="0"/>
                  <a:t> accepts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2400" dirty="0" smtClean="0"/>
                  <a:t>.</a:t>
                </a:r>
              </a:p>
              <a:p>
                <a:pPr lvl="0"/>
                <a:r>
                  <a:rPr lang="en-US" sz="2400" dirty="0" smtClean="0"/>
                  <a:t>Satisfying assignment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</m:oMath>
                </a14:m>
                <a:r>
                  <a:rPr lang="en-US" sz="2400" dirty="0" smtClean="0"/>
                  <a:t> is a computation history for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 smtClean="0"/>
                  <a:t> on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2400" dirty="0" smtClean="0"/>
                  <a:t>.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315" y="1617154"/>
                <a:ext cx="9014640" cy="4010970"/>
              </a:xfrm>
              <a:prstGeom prst="rect">
                <a:avLst/>
              </a:prstGeom>
              <a:blipFill>
                <a:blip r:embed="rId3"/>
                <a:stretch>
                  <a:fillRect l="-1082" t="-1216" b="-21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Isosceles Triangle 3"/>
          <p:cNvSpPr/>
          <p:nvPr/>
        </p:nvSpPr>
        <p:spPr>
          <a:xfrm rot="8089703">
            <a:off x="12005555" y="6742019"/>
            <a:ext cx="276225" cy="136454"/>
          </a:xfrm>
          <a:prstGeom prst="triangle">
            <a:avLst/>
          </a:prstGeom>
          <a:solidFill>
            <a:srgbClr val="336600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45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0" y="0"/>
                <a:ext cx="957170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Tableau for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on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sz="4000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571703" cy="707886"/>
              </a:xfrm>
              <a:prstGeom prst="rect">
                <a:avLst/>
              </a:prstGeom>
              <a:blipFill>
                <a:blip r:embed="rId3"/>
                <a:stretch>
                  <a:fillRect t="-15517" b="-36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54690" y="1617154"/>
                <a:ext cx="9169388" cy="12068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spcBef>
                    <a:spcPts val="1200"/>
                  </a:spcBef>
                </a:pPr>
                <a:r>
                  <a:rPr lang="en-US" sz="2400" dirty="0" smtClean="0"/>
                  <a:t>Defn:  An </a:t>
                </a:r>
                <a:r>
                  <a:rPr lang="en-US" sz="2400" u="sng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(accepting) tableau</a:t>
                </a:r>
                <a:r>
                  <a:rPr lang="en-US" sz="2400" dirty="0" smtClean="0"/>
                  <a:t> for NTM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 smtClean="0"/>
                  <a:t> on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2400" dirty="0" smtClean="0"/>
                  <a:t> is an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2400" dirty="0" smtClean="0"/>
                  <a:t> table representing an </a:t>
                </a:r>
                <a:r>
                  <a:rPr lang="en-US" sz="24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computation history</a:t>
                </a:r>
                <a:r>
                  <a:rPr lang="en-US" sz="2400" dirty="0" smtClean="0"/>
                  <a:t> for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 smtClean="0"/>
                  <a:t> on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2400" dirty="0" smtClean="0"/>
                  <a:t> on an accepting branch of the nondeterministic computation.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690" y="1617154"/>
                <a:ext cx="9169388" cy="1206869"/>
              </a:xfrm>
              <a:prstGeom prst="rect">
                <a:avLst/>
              </a:prstGeom>
              <a:blipFill>
                <a:blip r:embed="rId4"/>
                <a:stretch>
                  <a:fillRect l="-997" t="-3535" r="-997" b="-106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41203449"/>
                  </p:ext>
                </p:extLst>
              </p:nvPr>
            </p:nvGraphicFramePr>
            <p:xfrm>
              <a:off x="1049813" y="3464911"/>
              <a:ext cx="3108960" cy="27432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65760">
                      <a:extLst>
                        <a:ext uri="{9D8B030D-6E8A-4147-A177-3AD203B41FA5}">
                          <a16:colId xmlns:a16="http://schemas.microsoft.com/office/drawing/2014/main" val="659610627"/>
                        </a:ext>
                      </a:extLst>
                    </a:gridCol>
                    <a:gridCol w="365760">
                      <a:extLst>
                        <a:ext uri="{9D8B030D-6E8A-4147-A177-3AD203B41FA5}">
                          <a16:colId xmlns:a16="http://schemas.microsoft.com/office/drawing/2014/main" val="2863247702"/>
                        </a:ext>
                      </a:extLst>
                    </a:gridCol>
                    <a:gridCol w="365760">
                      <a:extLst>
                        <a:ext uri="{9D8B030D-6E8A-4147-A177-3AD203B41FA5}">
                          <a16:colId xmlns:a16="http://schemas.microsoft.com/office/drawing/2014/main" val="3841069732"/>
                        </a:ext>
                      </a:extLst>
                    </a:gridCol>
                    <a:gridCol w="2011680">
                      <a:extLst>
                        <a:ext uri="{9D8B030D-6E8A-4147-A177-3AD203B41FA5}">
                          <a16:colId xmlns:a16="http://schemas.microsoft.com/office/drawing/2014/main" val="4293644363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 ⋯  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oMath>
                          </a14:m>
                          <a:endParaRPr lang="en-US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411599804"/>
                      </a:ext>
                    </a:extLst>
                  </a:tr>
                  <a:tr h="23302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 smtClean="0"/>
                            <a:t>a</a:t>
                          </a:r>
                          <a:endParaRPr lang="en-US" dirty="0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b="0" dirty="0" smtClean="0"/>
                            <a:t>      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⋯</m:t>
                              </m:r>
                            </m:oMath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4795380"/>
                      </a:ext>
                    </a:extLst>
                  </a:tr>
                  <a:tr h="164592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10190495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    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⋯   </m:t>
                              </m:r>
                              <m:r>
                                <a:rPr lang="en-US" sz="18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m:rPr>
                                  <m:nor/>
                                </m:rPr>
                                <a:rPr lang="en-US" sz="1800" b="0" i="0" baseline="-2500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accept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  ⋯  </m:t>
                              </m:r>
                            </m:oMath>
                          </a14:m>
                          <a:endParaRPr lang="en-US" sz="20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9988896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41203449"/>
                  </p:ext>
                </p:extLst>
              </p:nvPr>
            </p:nvGraphicFramePr>
            <p:xfrm>
              <a:off x="1049813" y="3464911"/>
              <a:ext cx="3108960" cy="27432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65760">
                      <a:extLst>
                        <a:ext uri="{9D8B030D-6E8A-4147-A177-3AD203B41FA5}">
                          <a16:colId xmlns:a16="http://schemas.microsoft.com/office/drawing/2014/main" val="659610627"/>
                        </a:ext>
                      </a:extLst>
                    </a:gridCol>
                    <a:gridCol w="365760">
                      <a:extLst>
                        <a:ext uri="{9D8B030D-6E8A-4147-A177-3AD203B41FA5}">
                          <a16:colId xmlns:a16="http://schemas.microsoft.com/office/drawing/2014/main" val="2863247702"/>
                        </a:ext>
                      </a:extLst>
                    </a:gridCol>
                    <a:gridCol w="365760">
                      <a:extLst>
                        <a:ext uri="{9D8B030D-6E8A-4147-A177-3AD203B41FA5}">
                          <a16:colId xmlns:a16="http://schemas.microsoft.com/office/drawing/2014/main" val="3841069732"/>
                        </a:ext>
                      </a:extLst>
                    </a:gridCol>
                    <a:gridCol w="2011680">
                      <a:extLst>
                        <a:ext uri="{9D8B030D-6E8A-4147-A177-3AD203B41FA5}">
                          <a16:colId xmlns:a16="http://schemas.microsoft.com/office/drawing/2014/main" val="4293644363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667" t="-1667" r="-755000" b="-65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1667" t="-1667" r="-655000" b="-65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01667" t="-1667" r="-555000" b="-65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54683" t="-1667" r="-604" b="-65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1159980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 smtClean="0"/>
                            <a:t>a</a:t>
                          </a:r>
                          <a:endParaRPr lang="en-US" dirty="0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1667" t="-101667" r="-655000" b="-55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01667" t="-101667" r="-555000" b="-55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54683" t="-101667" r="-604" b="-55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4795380"/>
                      </a:ext>
                    </a:extLst>
                  </a:tr>
                  <a:tr h="164592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10190495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54683" t="-653333" r="-604" b="-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9988896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Rectangle 5"/>
          <p:cNvSpPr/>
          <p:nvPr/>
        </p:nvSpPr>
        <p:spPr>
          <a:xfrm>
            <a:off x="3167670" y="3420219"/>
            <a:ext cx="10470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 </a:t>
            </a:r>
            <a:r>
              <a:rPr lang="en-US" sz="2400" baseline="30000" dirty="0" smtClean="0"/>
              <a:t>˽    </a:t>
            </a:r>
            <a:r>
              <a:rPr lang="en-US" sz="3200" baseline="30000" dirty="0" smtClean="0"/>
              <a:t>… </a:t>
            </a:r>
            <a:r>
              <a:rPr lang="en-US" sz="2400" dirty="0" smtClean="0"/>
              <a:t> </a:t>
            </a:r>
            <a:r>
              <a:rPr lang="en-US" sz="2400" baseline="30000" dirty="0" smtClean="0"/>
              <a:t>˽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grpSp>
        <p:nvGrpSpPr>
          <p:cNvPr id="15" name="Group 14"/>
          <p:cNvGrpSpPr/>
          <p:nvPr/>
        </p:nvGrpSpPr>
        <p:grpSpPr>
          <a:xfrm>
            <a:off x="1049813" y="2949610"/>
            <a:ext cx="3108960" cy="405624"/>
            <a:chOff x="1278413" y="2949610"/>
            <a:chExt cx="3108960" cy="405624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1278413" y="3152422"/>
              <a:ext cx="3108960" cy="0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/>
                <p:cNvSpPr/>
                <p:nvPr/>
              </p:nvSpPr>
              <p:spPr>
                <a:xfrm>
                  <a:off x="2570802" y="2949610"/>
                  <a:ext cx="524181" cy="405624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7" name="Rectangle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70802" y="2949610"/>
                  <a:ext cx="524181" cy="405624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Group 13"/>
          <p:cNvGrpSpPr/>
          <p:nvPr/>
        </p:nvGrpSpPr>
        <p:grpSpPr>
          <a:xfrm>
            <a:off x="525632" y="3464911"/>
            <a:ext cx="524181" cy="2743200"/>
            <a:chOff x="754232" y="3464911"/>
            <a:chExt cx="524181" cy="2743200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962025" y="3464911"/>
              <a:ext cx="1" cy="2743200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/>
                <p:cNvSpPr/>
                <p:nvPr/>
              </p:nvSpPr>
              <p:spPr>
                <a:xfrm>
                  <a:off x="754232" y="4633699"/>
                  <a:ext cx="524181" cy="405624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8" name="Rectangle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4232" y="4633699"/>
                  <a:ext cx="524181" cy="405624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4145475" y="3466385"/>
                <a:ext cx="32826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← </m:t>
                    </m:r>
                  </m:oMath>
                </a14:m>
                <a:r>
                  <a:rPr lang="en-US" dirty="0" smtClean="0"/>
                  <a:t>Start configuration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 smtClean="0"/>
                  <a:t> 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475" y="3466385"/>
                <a:ext cx="3282630" cy="369332"/>
              </a:xfrm>
              <a:prstGeom prst="rect">
                <a:avLst/>
              </a:prstGeom>
              <a:blipFill>
                <a:blip r:embed="rId8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145475" y="5838779"/>
                <a:ext cx="265816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← </m:t>
                    </m:r>
                  </m:oMath>
                </a14:m>
                <a:r>
                  <a:rPr lang="en-US" dirty="0" smtClean="0"/>
                  <a:t>Accepting configuration</a:t>
                </a:r>
                <a:endParaRPr lang="en-US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475" y="5838779"/>
                <a:ext cx="2658164" cy="369332"/>
              </a:xfrm>
              <a:prstGeom prst="rect">
                <a:avLst/>
              </a:prstGeom>
              <a:blipFill>
                <a:blip r:embed="rId9"/>
                <a:stretch>
                  <a:fillRect t="-10000" r="-1835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7456522" y="4054792"/>
                <a:ext cx="4383508" cy="13636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2000" dirty="0" smtClean="0"/>
                  <a:t>Construct</a:t>
                </a:r>
                <a:r>
                  <a:rPr lang="en-US" sz="2000" dirty="0" smtClean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</m:oMath>
                </a14:m>
                <a:r>
                  <a:rPr lang="en-US" sz="2000" dirty="0"/>
                  <a:t> to </a:t>
                </a:r>
                <a:r>
                  <a:rPr lang="en-US" sz="2000" dirty="0" smtClean="0"/>
                  <a:t>“say”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000" dirty="0" smtClean="0"/>
                  <a:t> accepts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2000" dirty="0" smtClean="0"/>
                  <a:t>.</a:t>
                </a:r>
                <a:endParaRPr lang="en-US" sz="2000" dirty="0" smtClean="0">
                  <a:latin typeface="+mj-lt"/>
                </a:endParaRPr>
              </a:p>
              <a:p>
                <a:pPr>
                  <a:spcBef>
                    <a:spcPts val="12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“says” a tableau for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000" dirty="0" smtClean="0"/>
                  <a:t> on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2000" dirty="0" smtClean="0"/>
                  <a:t> exists.</a:t>
                </a:r>
              </a:p>
              <a:p>
                <a:pPr>
                  <a:spcBef>
                    <a:spcPts val="12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="0" i="0" baseline="-25000" dirty="0" smtClean="0">
                        <a:latin typeface="Cambria Math" panose="02040503050406030204" pitchFamily="18" charset="0"/>
                      </a:rPr>
                      <m:t>cell</m:t>
                    </m:r>
                    <m:r>
                      <a:rPr lang="en-US" sz="2000" b="0" i="1" baseline="-2500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∧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="0" i="0" baseline="-25000" dirty="0" smtClean="0">
                        <a:latin typeface="Cambria Math" panose="02040503050406030204" pitchFamily="18" charset="0"/>
                      </a:rPr>
                      <m:t>start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∧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="0" i="0" baseline="-25000" dirty="0" smtClean="0">
                        <a:latin typeface="Cambria Math" panose="02040503050406030204" pitchFamily="18" charset="0"/>
                      </a:rPr>
                      <m:t>move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∧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aseline="-25000" dirty="0">
                        <a:latin typeface="Cambria Math" panose="02040503050406030204" pitchFamily="18" charset="0"/>
                      </a:rPr>
                      <m:t>accept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6522" y="4054792"/>
                <a:ext cx="4383508" cy="1363643"/>
              </a:xfrm>
              <a:prstGeom prst="rect">
                <a:avLst/>
              </a:prstGeom>
              <a:blipFill>
                <a:blip r:embed="rId10"/>
                <a:stretch>
                  <a:fillRect l="-1391" t="-1786" r="-695" b="-26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/>
          <p:cNvSpPr/>
          <p:nvPr/>
        </p:nvSpPr>
        <p:spPr>
          <a:xfrm>
            <a:off x="1113983" y="3864292"/>
            <a:ext cx="2667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461645" y="3864292"/>
            <a:ext cx="2667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823899" y="3864292"/>
            <a:ext cx="2667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555551" y="3864292"/>
            <a:ext cx="2667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2512551" y="4367281"/>
                <a:ext cx="34977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⋮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2551" y="4367281"/>
                <a:ext cx="349775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Isosceles Triangle 23"/>
          <p:cNvSpPr/>
          <p:nvPr/>
        </p:nvSpPr>
        <p:spPr>
          <a:xfrm rot="8089703">
            <a:off x="12005555" y="6742019"/>
            <a:ext cx="276225" cy="136454"/>
          </a:xfrm>
          <a:prstGeom prst="triangle">
            <a:avLst/>
          </a:prstGeom>
          <a:solidFill>
            <a:srgbClr val="336600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506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 uiExpand="1" build="p"/>
      <p:bldP spid="19" grpId="0" animBg="1"/>
      <p:bldP spid="20" grpId="0" animBg="1"/>
      <p:bldP spid="21" grpId="0" animBg="1"/>
      <p:bldP spid="22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0" y="0"/>
                <a:ext cx="9571703" cy="7349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Constructing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4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4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</m:oMath>
                </a14:m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:    </a:t>
                </a:r>
                <a14:m>
                  <m:oMath xmlns:m="http://schemas.openxmlformats.org/officeDocument/2006/math">
                    <m:r>
                      <a:rPr lang="en-US" sz="4000" i="1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4000" baseline="-2500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cell</m:t>
                    </m:r>
                  </m:oMath>
                </a14:m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 </a:t>
                </a:r>
                <a:endParaRPr lang="en-US" sz="4000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571703" cy="734945"/>
              </a:xfrm>
              <a:prstGeom prst="rect">
                <a:avLst/>
              </a:prstGeom>
              <a:blipFill>
                <a:blip r:embed="rId3"/>
                <a:stretch>
                  <a:fillRect t="-14050" b="-314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9933271"/>
                  </p:ext>
                </p:extLst>
              </p:nvPr>
            </p:nvGraphicFramePr>
            <p:xfrm>
              <a:off x="577769" y="1442454"/>
              <a:ext cx="2289051" cy="2019751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269300">
                      <a:extLst>
                        <a:ext uri="{9D8B030D-6E8A-4147-A177-3AD203B41FA5}">
                          <a16:colId xmlns:a16="http://schemas.microsoft.com/office/drawing/2014/main" val="659610627"/>
                        </a:ext>
                      </a:extLst>
                    </a:gridCol>
                    <a:gridCol w="269300">
                      <a:extLst>
                        <a:ext uri="{9D8B030D-6E8A-4147-A177-3AD203B41FA5}">
                          <a16:colId xmlns:a16="http://schemas.microsoft.com/office/drawing/2014/main" val="2863247702"/>
                        </a:ext>
                      </a:extLst>
                    </a:gridCol>
                    <a:gridCol w="269300">
                      <a:extLst>
                        <a:ext uri="{9D8B030D-6E8A-4147-A177-3AD203B41FA5}">
                          <a16:colId xmlns:a16="http://schemas.microsoft.com/office/drawing/2014/main" val="3841069732"/>
                        </a:ext>
                      </a:extLst>
                    </a:gridCol>
                    <a:gridCol w="1481151">
                      <a:extLst>
                        <a:ext uri="{9D8B030D-6E8A-4147-A177-3AD203B41FA5}">
                          <a16:colId xmlns:a16="http://schemas.microsoft.com/office/drawing/2014/main" val="4293644363"/>
                        </a:ext>
                      </a:extLst>
                    </a:gridCol>
                  </a:tblGrid>
                  <a:tr h="26930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300" dirty="0" smtClean="0"/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300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sz="13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en-US" sz="1300" b="0" i="1" smtClean="0">
                                  <a:latin typeface="Cambria Math" panose="02040503050406030204" pitchFamily="18" charset="0"/>
                                </a:rPr>
                                <m:t>  ⋯  </m:t>
                              </m:r>
                              <m:sSub>
                                <m:sSubPr>
                                  <m:ctrlPr>
                                    <a:rPr lang="en-US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300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sz="13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oMath>
                          </a14:m>
                          <a:endParaRPr lang="en-US" sz="13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411599804"/>
                      </a:ext>
                    </a:extLst>
                  </a:tr>
                  <a:tr h="26930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300" dirty="0" smtClean="0"/>
                            <a:t>  a</a:t>
                          </a:r>
                          <a:endParaRPr lang="en-US" sz="1300" dirty="0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300" b="0" dirty="0" smtClean="0"/>
                            <a:t>       </a:t>
                          </a:r>
                          <a14:m>
                            <m:oMath xmlns:m="http://schemas.openxmlformats.org/officeDocument/2006/math">
                              <m:r>
                                <a:rPr lang="en-US" sz="1300" b="0" i="1" smtClean="0">
                                  <a:latin typeface="Cambria Math" panose="02040503050406030204" pitchFamily="18" charset="0"/>
                                </a:rPr>
                                <m:t>⋯</m:t>
                              </m:r>
                            </m:oMath>
                          </a14:m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4795380"/>
                      </a:ext>
                    </a:extLst>
                  </a:tr>
                  <a:tr h="1211851"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10190495"/>
                      </a:ext>
                    </a:extLst>
                  </a:tr>
                  <a:tr h="269300"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300" dirty="0" smtClean="0"/>
                            <a:t>     </a:t>
                          </a:r>
                          <a14:m>
                            <m:oMath xmlns:m="http://schemas.openxmlformats.org/officeDocument/2006/math">
                              <m:r>
                                <a:rPr lang="en-US" sz="1300" b="0" i="1" smtClean="0">
                                  <a:latin typeface="Cambria Math" panose="02040503050406030204" pitchFamily="18" charset="0"/>
                                </a:rPr>
                                <m:t>⋯   </m:t>
                              </m:r>
                              <m:r>
                                <a:rPr lang="en-US" sz="13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m:rPr>
                                  <m:nor/>
                                </m:rPr>
                                <a:rPr lang="en-US" sz="1300" b="0" i="0" baseline="-2500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accept</m:t>
                              </m:r>
                              <m:r>
                                <a:rPr lang="en-US" sz="1300" b="0" i="1" smtClean="0">
                                  <a:latin typeface="Cambria Math" panose="02040503050406030204" pitchFamily="18" charset="0"/>
                                </a:rPr>
                                <m:t>  ⋯  </m:t>
                              </m:r>
                            </m:oMath>
                          </a14:m>
                          <a:endParaRPr lang="en-US" sz="15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9988896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9933271"/>
                  </p:ext>
                </p:extLst>
              </p:nvPr>
            </p:nvGraphicFramePr>
            <p:xfrm>
              <a:off x="577769" y="1442454"/>
              <a:ext cx="2289051" cy="2019751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269300">
                      <a:extLst>
                        <a:ext uri="{9D8B030D-6E8A-4147-A177-3AD203B41FA5}">
                          <a16:colId xmlns:a16="http://schemas.microsoft.com/office/drawing/2014/main" val="659610627"/>
                        </a:ext>
                      </a:extLst>
                    </a:gridCol>
                    <a:gridCol w="269300">
                      <a:extLst>
                        <a:ext uri="{9D8B030D-6E8A-4147-A177-3AD203B41FA5}">
                          <a16:colId xmlns:a16="http://schemas.microsoft.com/office/drawing/2014/main" val="2863247702"/>
                        </a:ext>
                      </a:extLst>
                    </a:gridCol>
                    <a:gridCol w="269300">
                      <a:extLst>
                        <a:ext uri="{9D8B030D-6E8A-4147-A177-3AD203B41FA5}">
                          <a16:colId xmlns:a16="http://schemas.microsoft.com/office/drawing/2014/main" val="3841069732"/>
                        </a:ext>
                      </a:extLst>
                    </a:gridCol>
                    <a:gridCol w="1481151">
                      <a:extLst>
                        <a:ext uri="{9D8B030D-6E8A-4147-A177-3AD203B41FA5}">
                          <a16:colId xmlns:a16="http://schemas.microsoft.com/office/drawing/2014/main" val="4293644363"/>
                        </a:ext>
                      </a:extLst>
                    </a:gridCol>
                  </a:tblGrid>
                  <a:tr h="2693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273" t="-2273" r="-761364" b="-661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0000" t="-2273" r="-644444" b="-661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4545" t="-2273" r="-559091" b="-661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54918" t="-2273" r="-820" b="-66136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11599804"/>
                      </a:ext>
                    </a:extLst>
                  </a:tr>
                  <a:tr h="26930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300" dirty="0" smtClean="0"/>
                            <a:t>  </a:t>
                          </a:r>
                          <a:r>
                            <a:rPr lang="en-US" sz="1300" dirty="0" smtClean="0"/>
                            <a:t>a</a:t>
                          </a:r>
                          <a:endParaRPr lang="en-US" sz="1300" dirty="0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0000" t="-100000" r="-644444" b="-54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4545" t="-100000" r="-559091" b="-54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54918" t="-100000" r="-820" b="-54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4795380"/>
                      </a:ext>
                    </a:extLst>
                  </a:tr>
                  <a:tr h="1211851"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10190495"/>
                      </a:ext>
                    </a:extLst>
                  </a:tr>
                  <a:tr h="269300"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54918" t="-656818" r="-820" b="-681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9988896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Rectangle 5"/>
          <p:cNvSpPr/>
          <p:nvPr/>
        </p:nvSpPr>
        <p:spPr>
          <a:xfrm>
            <a:off x="2114019" y="1381868"/>
            <a:ext cx="8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</a:t>
            </a:r>
            <a:r>
              <a:rPr lang="en-US" baseline="30000" dirty="0" smtClean="0"/>
              <a:t>˽   </a:t>
            </a:r>
            <a:r>
              <a:rPr lang="en-US" sz="2400" baseline="30000" dirty="0" smtClean="0"/>
              <a:t>… </a:t>
            </a:r>
            <a:r>
              <a:rPr lang="en-US" dirty="0" smtClean="0"/>
              <a:t> </a:t>
            </a:r>
            <a:r>
              <a:rPr lang="en-US" baseline="30000" dirty="0" smtClean="0"/>
              <a:t>˽</a:t>
            </a:r>
            <a:r>
              <a:rPr lang="en-US" dirty="0" smtClean="0"/>
              <a:t>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374085" y="4609028"/>
                <a:ext cx="4208011" cy="12244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The variables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</m:oMath>
                </a14:m>
                <a:r>
                  <a:rPr lang="en-US" sz="2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are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000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000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sub>
                    </m:sSub>
                  </m:oMath>
                </a14:m>
                <a:r>
                  <a:rPr lang="en-US" sz="2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 </a:t>
                </a:r>
                <a:br>
                  <a:rPr lang="en-US" sz="2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</a:br>
                <a:r>
                  <a:rPr lang="en-US" sz="2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for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1≤</m:t>
                    </m:r>
                    <m:r>
                      <a:rPr lang="en-US" sz="20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0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0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2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 and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sz="20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sz="2000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∪</m:t>
                    </m:r>
                    <m:r>
                      <a:rPr lang="en-US" sz="2000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US" sz="2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.</a:t>
                </a:r>
              </a:p>
              <a:p>
                <a:pPr>
                  <a:spcBef>
                    <a:spcPts val="12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𝜎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000" dirty="0" smtClean="0"/>
                  <a:t> </a:t>
                </a:r>
                <a:r>
                  <a:rPr lang="en-US" sz="2000" cap="small" dirty="0" smtClean="0"/>
                  <a:t>True</a:t>
                </a:r>
                <a:r>
                  <a:rPr lang="en-US" sz="2000" dirty="0" smtClean="0"/>
                  <a:t> means cell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sz="2000" cap="small" dirty="0" smtClean="0"/>
                  <a:t> </a:t>
                </a:r>
                <a:r>
                  <a:rPr lang="en-US" sz="2000" dirty="0" smtClean="0"/>
                  <a:t>contains</a:t>
                </a:r>
                <a:r>
                  <a:rPr lang="en-US" sz="2000" cap="small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b="0" i="1" cap="small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sz="2000" cap="small" dirty="0" smtClean="0"/>
                  <a:t>.</a:t>
                </a:r>
                <a:endParaRPr lang="en-US" sz="2000" cap="small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85" y="4609028"/>
                <a:ext cx="4208011" cy="1224438"/>
              </a:xfrm>
              <a:prstGeom prst="rect">
                <a:avLst/>
              </a:prstGeom>
              <a:blipFill>
                <a:blip r:embed="rId5"/>
                <a:stretch>
                  <a:fillRect l="-1447" t="-1990" r="-724" b="-59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727068" y="3526564"/>
                <a:ext cx="2119363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Cell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dirty="0" smtClean="0"/>
                  <a:t> can contain </a:t>
                </a:r>
                <a:br>
                  <a:rPr lang="en-US" dirty="0" smtClean="0"/>
                </a:br>
                <a:r>
                  <a:rPr lang="en-US" dirty="0" smtClean="0"/>
                  <a:t>any symbol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∪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068" y="3526564"/>
                <a:ext cx="2119363" cy="646331"/>
              </a:xfrm>
              <a:prstGeom prst="rect">
                <a:avLst/>
              </a:prstGeom>
              <a:blipFill>
                <a:blip r:embed="rId6"/>
                <a:stretch>
                  <a:fillRect l="-2299" t="-566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7416778" y="2597886"/>
                <a:ext cx="4383508" cy="8116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ts val="12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“says” a tableau for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000" dirty="0" smtClean="0"/>
                  <a:t> on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2000" dirty="0" smtClean="0"/>
                  <a:t> exists.</a:t>
                </a:r>
              </a:p>
              <a:p>
                <a:pPr>
                  <a:spcBef>
                    <a:spcPts val="6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dirty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="0" i="0" baseline="-25000" dirty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cell</m:t>
                    </m:r>
                    <m:r>
                      <a:rPr lang="en-US" sz="2000" b="0" i="1" baseline="-25000" dirty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∧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="0" i="0" baseline="-25000" dirty="0" smtClean="0">
                        <a:latin typeface="Cambria Math" panose="02040503050406030204" pitchFamily="18" charset="0"/>
                      </a:rPr>
                      <m:t>start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∧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="0" i="0" baseline="-25000" dirty="0" smtClean="0">
                        <a:latin typeface="Cambria Math" panose="02040503050406030204" pitchFamily="18" charset="0"/>
                      </a:rPr>
                      <m:t>move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∧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aseline="-25000" dirty="0">
                        <a:latin typeface="Cambria Math" panose="02040503050406030204" pitchFamily="18" charset="0"/>
                      </a:rPr>
                      <m:t>accept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6778" y="2597886"/>
                <a:ext cx="4383508" cy="811632"/>
              </a:xfrm>
              <a:prstGeom prst="rect">
                <a:avLst/>
              </a:prstGeom>
              <a:blipFill>
                <a:blip r:embed="rId7"/>
                <a:stretch>
                  <a:fillRect l="-556" t="-3008" r="-556"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Small cell"/>
          <p:cNvGrpSpPr/>
          <p:nvPr/>
        </p:nvGrpSpPr>
        <p:grpSpPr>
          <a:xfrm>
            <a:off x="1807370" y="2306269"/>
            <a:ext cx="497680" cy="511032"/>
            <a:chOff x="1245395" y="5233988"/>
            <a:chExt cx="497680" cy="511032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1345407" y="5257800"/>
              <a:ext cx="0" cy="450056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621614" y="5233988"/>
              <a:ext cx="1" cy="511032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1262063" y="5336090"/>
              <a:ext cx="481012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1245395" y="5612315"/>
              <a:ext cx="476899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Big cell"/>
          <p:cNvGrpSpPr/>
          <p:nvPr/>
        </p:nvGrpSpPr>
        <p:grpSpPr>
          <a:xfrm>
            <a:off x="3683128" y="1193529"/>
            <a:ext cx="3036257" cy="3285644"/>
            <a:chOff x="1245395" y="5233988"/>
            <a:chExt cx="497680" cy="511032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1345407" y="5257800"/>
              <a:ext cx="0" cy="450056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1621614" y="5233988"/>
              <a:ext cx="1" cy="511032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H="1">
              <a:off x="1262063" y="5336090"/>
              <a:ext cx="481012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H="1">
              <a:off x="1245395" y="5612315"/>
              <a:ext cx="476899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Rays"/>
          <p:cNvGrpSpPr/>
          <p:nvPr/>
        </p:nvGrpSpPr>
        <p:grpSpPr>
          <a:xfrm>
            <a:off x="2575045" y="1873799"/>
            <a:ext cx="985899" cy="1710078"/>
            <a:chOff x="2575045" y="1873799"/>
            <a:chExt cx="985899" cy="1710078"/>
          </a:xfrm>
        </p:grpSpPr>
        <p:cxnSp>
          <p:nvCxnSpPr>
            <p:cNvPr id="45" name="Straight Connector 44"/>
            <p:cNvCxnSpPr/>
            <p:nvPr/>
          </p:nvCxnSpPr>
          <p:spPr>
            <a:xfrm flipV="1">
              <a:off x="2580188" y="1873799"/>
              <a:ext cx="980756" cy="475332"/>
            </a:xfrm>
            <a:prstGeom prst="line">
              <a:avLst/>
            </a:prstGeom>
            <a:ln w="6350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2575045" y="2811667"/>
              <a:ext cx="980756" cy="772210"/>
            </a:xfrm>
            <a:prstGeom prst="line">
              <a:avLst/>
            </a:prstGeom>
            <a:ln w="6350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i and j"/>
          <p:cNvGrpSpPr/>
          <p:nvPr/>
        </p:nvGrpSpPr>
        <p:grpSpPr>
          <a:xfrm>
            <a:off x="222293" y="1024814"/>
            <a:ext cx="2028839" cy="1693649"/>
            <a:chOff x="222293" y="1024814"/>
            <a:chExt cx="2028839" cy="16936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Rectangle 47"/>
                <p:cNvSpPr/>
                <p:nvPr/>
              </p:nvSpPr>
              <p:spPr>
                <a:xfrm>
                  <a:off x="1926235" y="1024814"/>
                  <a:ext cx="32489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𝑗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8" name="Rectangle 4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26235" y="1024814"/>
                  <a:ext cx="324897" cy="369332"/>
                </a:xfrm>
                <a:prstGeom prst="rect">
                  <a:avLst/>
                </a:prstGeom>
                <a:blipFill>
                  <a:blip r:embed="rId8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Rectangle 48"/>
                <p:cNvSpPr/>
                <p:nvPr/>
              </p:nvSpPr>
              <p:spPr>
                <a:xfrm>
                  <a:off x="222293" y="2349131"/>
                  <a:ext cx="3186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9" name="Rectangle 4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2293" y="2349131"/>
                  <a:ext cx="318613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/>
              <p:cNvSpPr/>
              <p:nvPr/>
            </p:nvSpPr>
            <p:spPr>
              <a:xfrm>
                <a:off x="4293283" y="1873799"/>
                <a:ext cx="49250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3283" y="1873799"/>
                <a:ext cx="492507" cy="369332"/>
              </a:xfrm>
              <a:prstGeom prst="rect">
                <a:avLst/>
              </a:prstGeom>
              <a:blipFill>
                <a:blip r:embed="rId10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Oval 50"/>
          <p:cNvSpPr/>
          <p:nvPr/>
        </p:nvSpPr>
        <p:spPr>
          <a:xfrm>
            <a:off x="4422783" y="3392792"/>
            <a:ext cx="138739" cy="14812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4647624" y="3392792"/>
            <a:ext cx="138739" cy="14812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5066032" y="3392792"/>
            <a:ext cx="138739" cy="14812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5484441" y="3392792"/>
            <a:ext cx="138739" cy="14812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5353358" y="3078924"/>
                <a:ext cx="400174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3358" y="3078924"/>
                <a:ext cx="400174" cy="30777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58"/>
              <p:cNvSpPr/>
              <p:nvPr/>
            </p:nvSpPr>
            <p:spPr>
              <a:xfrm>
                <a:off x="4749247" y="3308316"/>
                <a:ext cx="378630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 panose="02040503050406030204" pitchFamily="18" charset="0"/>
                        </a:rPr>
                        <m:t>⋯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59" name="Rectangle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9247" y="3308316"/>
                <a:ext cx="378630" cy="30777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/>
              <p:cNvSpPr/>
              <p:nvPr/>
            </p:nvSpPr>
            <p:spPr>
              <a:xfrm>
                <a:off x="5167656" y="3308316"/>
                <a:ext cx="378630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 panose="02040503050406030204" pitchFamily="18" charset="0"/>
                        </a:rPr>
                        <m:t>⋯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60" name="Rectangl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7656" y="3308316"/>
                <a:ext cx="378630" cy="30777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5583840" y="3308316"/>
                <a:ext cx="378630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 panose="02040503050406030204" pitchFamily="18" charset="0"/>
                        </a:rPr>
                        <m:t>⋯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3840" y="3308316"/>
                <a:ext cx="378630" cy="30777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Rectangle 61"/>
          <p:cNvSpPr/>
          <p:nvPr/>
        </p:nvSpPr>
        <p:spPr>
          <a:xfrm>
            <a:off x="4354057" y="3082331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4582096" y="3082331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1902605" y="2343189"/>
            <a:ext cx="3408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901877" y="2297022"/>
            <a:ext cx="2936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aseline="30000" dirty="0"/>
              <a:t>˽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1865295" y="2357120"/>
                <a:ext cx="398497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5295" y="2357120"/>
                <a:ext cx="398497" cy="307777"/>
              </a:xfrm>
              <a:prstGeom prst="rect">
                <a:avLst/>
              </a:prstGeom>
              <a:blipFill>
                <a:blip r:embed="rId13"/>
                <a:stretch>
                  <a:fillRect b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Rectangle 68"/>
          <p:cNvSpPr/>
          <p:nvPr/>
        </p:nvSpPr>
        <p:spPr>
          <a:xfrm>
            <a:off x="4819803" y="1939411"/>
            <a:ext cx="62709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dirty="0"/>
              <a:t>a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754440" y="1546991"/>
            <a:ext cx="707245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500" baseline="30000" dirty="0"/>
              <a:t>˽</a:t>
            </a:r>
            <a:endParaRPr lang="en-US" sz="11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4549199" y="1838768"/>
                <a:ext cx="1299843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7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7200" i="1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</m:oMath>
                  </m:oMathPara>
                </a14:m>
                <a:endParaRPr lang="en-US" sz="4800" dirty="0"/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9199" y="1838768"/>
                <a:ext cx="1299843" cy="120032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Oval 71"/>
          <p:cNvSpPr/>
          <p:nvPr/>
        </p:nvSpPr>
        <p:spPr>
          <a:xfrm>
            <a:off x="4423352" y="3391641"/>
            <a:ext cx="138739" cy="14812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4988945" y="3016619"/>
            <a:ext cx="293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aseline="30000" dirty="0"/>
              <a:t>˽</a:t>
            </a:r>
            <a:endParaRPr lang="en-US" sz="2400" dirty="0"/>
          </a:p>
        </p:txBody>
      </p:sp>
      <p:sp>
        <p:nvSpPr>
          <p:cNvPr id="74" name="Rectangle 73"/>
          <p:cNvSpPr/>
          <p:nvPr/>
        </p:nvSpPr>
        <p:spPr>
          <a:xfrm>
            <a:off x="1910593" y="2343188"/>
            <a:ext cx="2832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75" name="Rectangle 74"/>
          <p:cNvSpPr/>
          <p:nvPr/>
        </p:nvSpPr>
        <p:spPr>
          <a:xfrm>
            <a:off x="1912888" y="2297022"/>
            <a:ext cx="2936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aseline="30000" dirty="0"/>
              <a:t>˽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Rectangle 75"/>
              <p:cNvSpPr/>
              <p:nvPr/>
            </p:nvSpPr>
            <p:spPr>
              <a:xfrm>
                <a:off x="1865295" y="2363062"/>
                <a:ext cx="398497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76" name="Rectangle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5295" y="2363062"/>
                <a:ext cx="398497" cy="307777"/>
              </a:xfrm>
              <a:prstGeom prst="rect">
                <a:avLst/>
              </a:prstGeom>
              <a:blipFill>
                <a:blip r:embed="rId13"/>
                <a:stretch>
                  <a:fillRect b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Rectangle 76"/>
          <p:cNvSpPr/>
          <p:nvPr/>
        </p:nvSpPr>
        <p:spPr>
          <a:xfrm>
            <a:off x="4785344" y="1877855"/>
            <a:ext cx="67678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dirty="0"/>
              <a:t>a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759418" y="1537034"/>
            <a:ext cx="707245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500" baseline="30000" dirty="0"/>
              <a:t>˽</a:t>
            </a:r>
            <a:endParaRPr lang="en-US" sz="11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Rectangle 78"/>
              <p:cNvSpPr/>
              <p:nvPr/>
            </p:nvSpPr>
            <p:spPr>
              <a:xfrm>
                <a:off x="4549198" y="1825084"/>
                <a:ext cx="1299843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7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7200" i="1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</m:oMath>
                  </m:oMathPara>
                </a14:m>
                <a:endParaRPr lang="en-US" sz="7200" dirty="0"/>
              </a:p>
            </p:txBody>
          </p:sp>
        </mc:Choice>
        <mc:Fallback xmlns="">
          <p:sp>
            <p:nvSpPr>
              <p:cNvPr id="79" name="Rectangle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9198" y="1825084"/>
                <a:ext cx="1299843" cy="120032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Oval 79"/>
          <p:cNvSpPr/>
          <p:nvPr/>
        </p:nvSpPr>
        <p:spPr>
          <a:xfrm>
            <a:off x="5065494" y="3391641"/>
            <a:ext cx="138739" cy="14812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5485776" y="3391641"/>
            <a:ext cx="138739" cy="14812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4" name="Group 83"/>
          <p:cNvGrpSpPr/>
          <p:nvPr/>
        </p:nvGrpSpPr>
        <p:grpSpPr>
          <a:xfrm>
            <a:off x="4315127" y="3721613"/>
            <a:ext cx="1767984" cy="461142"/>
            <a:chOff x="4315127" y="3721613"/>
            <a:chExt cx="1767984" cy="46114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Rectangle 81"/>
                <p:cNvSpPr/>
                <p:nvPr/>
              </p:nvSpPr>
              <p:spPr>
                <a:xfrm>
                  <a:off x="4315127" y="3857666"/>
                  <a:ext cx="1767984" cy="32508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400" dirty="0" smtClean="0"/>
                    <a:t>lights represent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𝜎</m:t>
                          </m:r>
                        </m:sub>
                      </m:sSub>
                    </m:oMath>
                  </a14:m>
                  <a:r>
                    <a:rPr lang="en-US" sz="1400" dirty="0" smtClean="0"/>
                    <a:t> </a:t>
                  </a:r>
                  <a:endParaRPr lang="en-US" sz="1400" dirty="0"/>
                </a:p>
              </p:txBody>
            </p:sp>
          </mc:Choice>
          <mc:Fallback xmlns="">
            <p:sp>
              <p:nvSpPr>
                <p:cNvPr id="82" name="Rectangle 8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5127" y="3857666"/>
                  <a:ext cx="1767984" cy="325089"/>
                </a:xfrm>
                <a:prstGeom prst="rect">
                  <a:avLst/>
                </a:prstGeom>
                <a:blipFill>
                  <a:blip r:embed="rId16"/>
                  <a:stretch>
                    <a:fillRect l="-1034" t="-1887" b="-1509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3" name="Right Brace 82"/>
            <p:cNvSpPr/>
            <p:nvPr/>
          </p:nvSpPr>
          <p:spPr>
            <a:xfrm rot="5400000">
              <a:off x="5085037" y="3071105"/>
              <a:ext cx="113496" cy="1414512"/>
            </a:xfrm>
            <a:prstGeom prst="rightBrace">
              <a:avLst>
                <a:gd name="adj1" fmla="val 30725"/>
                <a:gd name="adj2" fmla="val 48877"/>
              </a:avLst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382443" y="4078794"/>
                <a:ext cx="1077859" cy="3250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sz="1400" dirty="0"/>
                          <m:t>a</m:t>
                        </m:r>
                        <m:r>
                          <m:rPr>
                            <m:nor/>
                          </m:rPr>
                          <a:rPr lang="en-US" sz="1400" dirty="0"/>
                          <m:t> </m:t>
                        </m:r>
                      </m:sub>
                    </m:sSub>
                  </m:oMath>
                </a14:m>
                <a:r>
                  <a:rPr lang="en-US" sz="1400" dirty="0" smtClean="0"/>
                  <a:t>= </a:t>
                </a:r>
                <a:r>
                  <a:rPr lang="en-US" sz="1400" cap="small" dirty="0" smtClean="0"/>
                  <a:t>True </a:t>
                </a:r>
                <a:endParaRPr lang="en-US" sz="1400" cap="small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2443" y="4078794"/>
                <a:ext cx="1077859" cy="325089"/>
              </a:xfrm>
              <a:prstGeom prst="rect">
                <a:avLst/>
              </a:prstGeom>
              <a:blipFill>
                <a:blip r:embed="rId17"/>
                <a:stretch>
                  <a:fillRect t="-1887" b="-169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Rectangle 85"/>
              <p:cNvSpPr/>
              <p:nvPr/>
            </p:nvSpPr>
            <p:spPr>
              <a:xfrm>
                <a:off x="4363890" y="4078794"/>
                <a:ext cx="1100238" cy="3250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sz="1400" baseline="30000" dirty="0"/>
                          <m:t>˽</m:t>
                        </m:r>
                      </m:sub>
                    </m:sSub>
                  </m:oMath>
                </a14:m>
                <a:r>
                  <a:rPr lang="en-US" sz="1400" dirty="0" smtClean="0"/>
                  <a:t>  = </a:t>
                </a:r>
                <a:r>
                  <a:rPr lang="en-US" sz="1400" cap="small" dirty="0" smtClean="0"/>
                  <a:t>True </a:t>
                </a:r>
                <a:endParaRPr lang="en-US" sz="1400" cap="small" dirty="0"/>
              </a:p>
            </p:txBody>
          </p:sp>
        </mc:Choice>
        <mc:Fallback xmlns="">
          <p:sp>
            <p:nvSpPr>
              <p:cNvPr id="86" name="Rectangle 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890" y="4078794"/>
                <a:ext cx="1100238" cy="325089"/>
              </a:xfrm>
              <a:prstGeom prst="rect">
                <a:avLst/>
              </a:prstGeom>
              <a:blipFill>
                <a:blip r:embed="rId18"/>
                <a:stretch>
                  <a:fillRect t="-1887" b="-169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Rectangle 86"/>
              <p:cNvSpPr/>
              <p:nvPr/>
            </p:nvSpPr>
            <p:spPr>
              <a:xfrm>
                <a:off x="4354057" y="4078794"/>
                <a:ext cx="1102161" cy="3265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1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sz="1400" i="1">
                                <a:latin typeface="Cambria Math" panose="02040503050406030204" pitchFamily="18" charset="0"/>
                              </a:rPr>
                              <m:t>7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1400" dirty="0" smtClean="0"/>
                  <a:t>= </a:t>
                </a:r>
                <a:r>
                  <a:rPr lang="en-US" sz="1400" cap="small" dirty="0" smtClean="0"/>
                  <a:t>True </a:t>
                </a:r>
                <a:endParaRPr lang="en-US" sz="1400" cap="small" dirty="0"/>
              </a:p>
            </p:txBody>
          </p:sp>
        </mc:Choice>
        <mc:Fallback xmlns="">
          <p:sp>
            <p:nvSpPr>
              <p:cNvPr id="87" name="Rectangle 8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057" y="4078794"/>
                <a:ext cx="1102161" cy="326564"/>
              </a:xfrm>
              <a:prstGeom prst="rect">
                <a:avLst/>
              </a:prstGeom>
              <a:blipFill>
                <a:blip r:embed="rId19"/>
                <a:stretch>
                  <a:fillRect t="-1852" b="-148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416778" y="3544671"/>
                <a:ext cx="4594591" cy="7325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aseline="-25000" dirty="0">
                        <a:latin typeface="Cambria Math" panose="02040503050406030204" pitchFamily="18" charset="0"/>
                      </a:rPr>
                      <m:t>cell</m:t>
                    </m:r>
                    <m:r>
                      <a:rPr lang="en-US" sz="2000" i="1" baseline="-25000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 smtClean="0"/>
                  <a:t> “says” exactly one light is on per cell</a:t>
                </a:r>
              </a:p>
              <a:p>
                <a:r>
                  <a:rPr lang="en-US" sz="2000" dirty="0" smtClean="0"/>
                  <a:t>i.e., exactly one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𝜎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cap="small" dirty="0"/>
                  <a:t>True</a:t>
                </a:r>
                <a:r>
                  <a:rPr lang="en-US" sz="2000" dirty="0"/>
                  <a:t> </a:t>
                </a:r>
                <a:r>
                  <a:rPr lang="en-US" sz="2000" dirty="0" smtClean="0"/>
                  <a:t>for each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sz="2000" cap="small" dirty="0" smtClean="0"/>
                  <a:t> . </a:t>
                </a:r>
                <a:endParaRPr lang="en-US" sz="20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6778" y="3544671"/>
                <a:ext cx="4594591" cy="732573"/>
              </a:xfrm>
              <a:prstGeom prst="rect">
                <a:avLst/>
              </a:prstGeom>
              <a:blipFill>
                <a:blip r:embed="rId20"/>
                <a:stretch>
                  <a:fillRect l="-1461" t="-4132" r="-531" b="-107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Rectangle 66"/>
          <p:cNvSpPr/>
          <p:nvPr/>
        </p:nvSpPr>
        <p:spPr>
          <a:xfrm>
            <a:off x="6465682" y="4294324"/>
            <a:ext cx="54872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B0F0"/>
                </a:solidFill>
              </a:rPr>
              <a:t>In every cell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92D050"/>
                </a:solidFill>
              </a:rPr>
              <a:t>at least one light</a:t>
            </a:r>
            <a:r>
              <a:rPr lang="en-US" sz="2000" dirty="0" smtClean="0"/>
              <a:t> and </a:t>
            </a:r>
            <a:r>
              <a:rPr lang="en-US" sz="2000" dirty="0" smtClean="0">
                <a:solidFill>
                  <a:srgbClr val="FF6565"/>
                </a:solidFill>
              </a:rPr>
              <a:t>at most one light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Rectangle 89"/>
              <p:cNvSpPr/>
              <p:nvPr/>
            </p:nvSpPr>
            <p:spPr>
              <a:xfrm>
                <a:off x="6465682" y="4655108"/>
                <a:ext cx="3318577" cy="4281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r>
                        <a:rPr lang="en-US" sz="2000" b="0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 ∨ 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2000" b="0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 ∨⋯∨ 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0" name="Rectangle 8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5682" y="4655108"/>
                <a:ext cx="3318577" cy="428131"/>
              </a:xfrm>
              <a:prstGeom prst="rect">
                <a:avLst/>
              </a:prstGeom>
              <a:blipFill>
                <a:blip r:embed="rId21"/>
                <a:stretch>
                  <a:fillRect b="-8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Rectangle 93"/>
              <p:cNvSpPr/>
              <p:nvPr/>
            </p:nvSpPr>
            <p:spPr>
              <a:xfrm>
                <a:off x="6516404" y="5305656"/>
                <a:ext cx="5412507" cy="9614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⋀"/>
                          <m:supHide m:val="on"/>
                          <m:ctrlPr>
                            <a:rPr lang="en-US" sz="20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1≤</m:t>
                          </m:r>
                          <m:r>
                            <a:rPr lang="en-US" sz="20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≤</m:t>
                          </m:r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sub>
                        <m:sup/>
                        <m:e>
                          <m:d>
                            <m:dPr>
                              <m:ctrlPr>
                                <a:rPr lang="en-US" sz="20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phant>
                                <m:phantPr>
                                  <m:show m:val="off"/>
                                  <m:ctrlPr>
                                    <a:rPr lang="en-US" sz="20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nary>
                                    <m:naryPr>
                                      <m:chr m:val="⋁"/>
                                      <m:supHide m:val="on"/>
                                      <m:ctrlPr>
                                        <a:rPr lang="en-US" sz="2000" b="0" i="1" smtClean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∈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200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∪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𝑄</m:t>
                                      </m:r>
                                    </m:sub>
                                    <m:sup/>
                                    <m:e>
                                      <m:sSub>
                                        <m:sSubPr>
                                          <m:ctrlPr>
                                            <a:rPr lang="en-US" sz="2000" b="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</m:sub>
                                      </m:sSub>
                                    </m:e>
                                  </m:nary>
                                  <m:r>
                                    <a:rPr lang="en-US" sz="2000" i="1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 ∧   </m:t>
                                  </m:r>
                                  <m:nary>
                                    <m:naryPr>
                                      <m:chr m:val="⋀"/>
                                      <m:supHide m:val="on"/>
                                      <m:ctrlPr>
                                        <a:rPr lang="en-US" sz="2000" i="1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f>
                                        <m:fPr>
                                          <m:type m:val="noBar"/>
                                          <m:ctrlPr>
                                            <a:rPr lang="en-US" sz="2000" i="1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000" i="1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∈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00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Σ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∪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𝑄</m:t>
                                          </m:r>
                                        </m:num>
                                        <m:den>
                                          <m:r>
                                            <a:rPr lang="en-US" sz="2000" i="1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≠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den>
                                      </m:f>
                                    </m:sub>
                                    <m:sup/>
                                    <m:e>
                                      <m:d>
                                        <m:dPr>
                                          <m:ctrlPr>
                                            <a:rPr lang="en-US" sz="2000" b="0" i="1" dirty="0" smtClean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bar>
                                            <m:barPr>
                                              <m:pos m:val="top"/>
                                              <m:ctrlPr>
                                                <a:rPr lang="en-US" sz="2000" i="1" dirty="0">
                                                  <a:solidFill>
                                                    <a:srgbClr val="00B0F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bar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000" i="1" dirty="0">
                                                      <a:solidFill>
                                                        <a:srgbClr val="00B0F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B0F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𝑥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B0F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B0F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,</m:t>
                                                  </m:r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B0F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𝑗</m:t>
                                                  </m:r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B0F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,</m:t>
                                                  </m:r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B0F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𝜎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000" i="1">
                                                  <a:solidFill>
                                                    <a:srgbClr val="00B0F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∧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000" i="1" dirty="0">
                                                      <a:solidFill>
                                                        <a:srgbClr val="00B0F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B0F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𝑥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B0F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B0F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,</m:t>
                                                  </m:r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B0F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𝑗</m:t>
                                                  </m:r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B0F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,</m:t>
                                                  </m:r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B0F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𝜏</m:t>
                                                  </m:r>
                                                </m:sub>
                                              </m:sSub>
                                            </m:e>
                                          </m:bar>
                                          <m:r>
                                            <a:rPr lang="en-US" sz="200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</m:e>
                                      </m:d>
                                    </m:e>
                                  </m:nary>
                                </m:e>
                              </m:phant>
                              <m:r>
                                <m:rPr>
                                  <m:nor/>
                                </m:rPr>
                                <a:rPr lang="en-US" sz="2000" dirty="0">
                                  <a:solidFill>
                                    <a:srgbClr val="00B0F0"/>
                                  </a:solidFill>
                                </a:rPr>
                                <m:t>  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4" name="Rectangle 9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6404" y="5305656"/>
                <a:ext cx="5412507" cy="961417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Rectangle 94"/>
              <p:cNvSpPr/>
              <p:nvPr/>
            </p:nvSpPr>
            <p:spPr>
              <a:xfrm>
                <a:off x="9138621" y="5315503"/>
                <a:ext cx="2639312" cy="9614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⋀"/>
                          <m:supHide m:val="on"/>
                          <m:ctrlPr>
                            <a:rPr lang="en-US" sz="2000" i="1" smtClean="0">
                              <a:solidFill>
                                <a:srgbClr val="FF6565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f>
                            <m:fPr>
                              <m:type m:val="noBar"/>
                              <m:ctrlPr>
                                <a:rPr lang="en-US" sz="2000" i="1">
                                  <a:solidFill>
                                    <a:srgbClr val="FF6565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FF6565"/>
                                  </a:solidFill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2000" i="1">
                                  <a:solidFill>
                                    <a:srgbClr val="FF6565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i="1">
                                  <a:solidFill>
                                    <a:srgbClr val="FF6565"/>
                                  </a:solidFill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2000" b="0" i="1" smtClean="0">
                                  <a:solidFill>
                                    <a:srgbClr val="FF6565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i="1">
                                  <a:solidFill>
                                    <a:srgbClr val="FF6565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rgbClr val="FF6565"/>
                                  </a:solidFill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2000" i="1">
                                  <a:solidFill>
                                    <a:srgbClr val="FF6565"/>
                                  </a:solidFill>
                                  <a:latin typeface="Cambria Math" panose="02040503050406030204" pitchFamily="18" charset="0"/>
                                </a:rPr>
                                <m:t>∪</m:t>
                              </m:r>
                              <m:r>
                                <a:rPr lang="en-US" sz="2000" i="1">
                                  <a:solidFill>
                                    <a:srgbClr val="FF6565"/>
                                  </a:solidFill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num>
                            <m:den>
                              <m:r>
                                <a:rPr lang="en-US" sz="2000" i="1">
                                  <a:solidFill>
                                    <a:srgbClr val="FF6565"/>
                                  </a:solidFill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2000" b="0" i="1" smtClean="0">
                                  <a:solidFill>
                                    <a:srgbClr val="FF6565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i="1">
                                  <a:solidFill>
                                    <a:srgbClr val="FF6565"/>
                                  </a:solidFill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US" sz="2000" b="0" i="1" smtClean="0">
                                  <a:solidFill>
                                    <a:srgbClr val="FF6565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i="1">
                                  <a:solidFill>
                                    <a:srgbClr val="FF6565"/>
                                  </a:solidFill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den>
                          </m:f>
                        </m:sub>
                        <m:sup/>
                        <m:e>
                          <m:d>
                            <m:dPr>
                              <m:ctrlPr>
                                <a:rPr lang="en-US" sz="2000" i="1" dirty="0">
                                  <a:solidFill>
                                    <a:srgbClr val="FF6565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FF6565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bar>
                                <m:barPr>
                                  <m:pos m:val="top"/>
                                  <m:ctrlPr>
                                    <a:rPr lang="en-US" sz="2000" i="1" dirty="0">
                                      <a:solidFill>
                                        <a:srgbClr val="FF6565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sSub>
                                    <m:sSubPr>
                                      <m:ctrlPr>
                                        <a:rPr lang="en-US" sz="2000" i="1" dirty="0">
                                          <a:solidFill>
                                            <a:srgbClr val="FF6565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6565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6565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FF6565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FF6565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FF6565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FF6565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FF6565"/>
                                      </a:solidFill>
                                      <a:latin typeface="Cambria Math" panose="02040503050406030204" pitchFamily="18" charset="0"/>
                                    </a:rPr>
                                    <m:t>∧</m:t>
                                  </m:r>
                                  <m:sSub>
                                    <m:sSubPr>
                                      <m:ctrlPr>
                                        <a:rPr lang="en-US" sz="2000" i="1" dirty="0">
                                          <a:solidFill>
                                            <a:srgbClr val="FF6565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6565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6565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FF6565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FF6565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FF6565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FF6565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sub>
                                  </m:sSub>
                                </m:e>
                              </m:bar>
                              <m:r>
                                <a:rPr lang="en-US" sz="2000">
                                  <a:solidFill>
                                    <a:srgbClr val="FF6565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m:rPr>
                              <m:nor/>
                            </m:rPr>
                            <a:rPr lang="en-US" sz="2000" dirty="0">
                              <a:solidFill>
                                <a:srgbClr val="FF6565"/>
                              </a:solidFill>
                            </a:rPr>
                            <m:t>  </m:t>
                          </m:r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5" name="Rectangle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8621" y="5315503"/>
                <a:ext cx="2639312" cy="961417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8833227" y="5399772"/>
                <a:ext cx="51969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dirty="0">
                          <a:latin typeface="Cambria Math" panose="02040503050406030204" pitchFamily="18" charset="0"/>
                        </a:rPr>
                        <m:t>∧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3227" y="5399772"/>
                <a:ext cx="519693" cy="584775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743371" y="5491993"/>
                <a:ext cx="112453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𝜙</m:t>
                      </m:r>
                      <m:r>
                        <m:rPr>
                          <m:nor/>
                        </m:rPr>
                        <a:rPr lang="en-US" sz="2400" baseline="-25000" dirty="0">
                          <a:latin typeface="Cambria Math" panose="02040503050406030204" pitchFamily="18" charset="0"/>
                        </a:rPr>
                        <m:t>cell</m:t>
                      </m:r>
                      <m:r>
                        <a:rPr lang="en-US" sz="2400" i="1" baseline="-25000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3371" y="5491993"/>
                <a:ext cx="1124539" cy="461665"/>
              </a:xfrm>
              <a:prstGeom prst="rect">
                <a:avLst/>
              </a:prstGeom>
              <a:blipFill>
                <a:blip r:embed="rId25"/>
                <a:stretch>
                  <a:fillRect l="-1081"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4379975" y="3081891"/>
            <a:ext cx="1552575" cy="5013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6653118" y="5042705"/>
            <a:ext cx="3005232" cy="1153214"/>
            <a:chOff x="6653118" y="5042705"/>
            <a:chExt cx="3005232" cy="115321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6" name="Rectangle 95"/>
                <p:cNvSpPr/>
                <p:nvPr/>
              </p:nvSpPr>
              <p:spPr>
                <a:xfrm>
                  <a:off x="7569188" y="5324847"/>
                  <a:ext cx="1419491" cy="8710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⋁"/>
                            <m:supHide m:val="on"/>
                            <m:ctrlPr>
                              <a:rPr lang="en-US" sz="2000" i="1" smtClean="0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sz="2000" i="1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sz="2000" i="1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m:rPr>
                                <m:sty m:val="p"/>
                              </m:rPr>
                              <a:rPr lang="en-US" sz="2000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sz="2000" i="1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∪</m:t>
                            </m:r>
                            <m:r>
                              <a:rPr lang="en-US" sz="2000" i="1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𝑄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sz="2000" i="1" dirty="0">
                                    <a:solidFill>
                                      <a:srgbClr val="92D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solidFill>
                                      <a:srgbClr val="92D05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i="1">
                                    <a:solidFill>
                                      <a:srgbClr val="92D05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sz="2000" i="1">
                                    <a:solidFill>
                                      <a:srgbClr val="92D05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i="1">
                                    <a:solidFill>
                                      <a:srgbClr val="92D05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US" sz="2000" i="1">
                                    <a:solidFill>
                                      <a:srgbClr val="92D05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i="1">
                                    <a:solidFill>
                                      <a:srgbClr val="92D050"/>
                                    </a:solidFill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sub>
                            </m:sSub>
                          </m:e>
                        </m:nary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96" name="Rectangle 9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69188" y="5324847"/>
                  <a:ext cx="1419491" cy="871072"/>
                </a:xfrm>
                <a:prstGeom prst="rect">
                  <a:avLst/>
                </a:prstGeom>
                <a:blipFill>
                  <a:blip r:embed="rId2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Right Brace 11"/>
            <p:cNvSpPr/>
            <p:nvPr/>
          </p:nvSpPr>
          <p:spPr>
            <a:xfrm rot="5400000">
              <a:off x="8003991" y="3691832"/>
              <a:ext cx="303486" cy="3005232"/>
            </a:xfrm>
            <a:prstGeom prst="rightBrace">
              <a:avLst>
                <a:gd name="adj1" fmla="val 36580"/>
                <a:gd name="adj2" fmla="val 55599"/>
              </a:avLst>
            </a:prstGeom>
            <a:ln w="9525">
              <a:solidFill>
                <a:srgbClr val="92D05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sp>
        <p:nvSpPr>
          <p:cNvPr id="89" name="Rectangle 88"/>
          <p:cNvSpPr/>
          <p:nvPr/>
        </p:nvSpPr>
        <p:spPr>
          <a:xfrm>
            <a:off x="10586646" y="6369638"/>
            <a:ext cx="1309974" cy="338554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</a:rPr>
              <a:t>Check-in 16.2</a:t>
            </a:r>
            <a:endParaRPr lang="en-US" sz="1600" dirty="0">
              <a:solidFill>
                <a:srgbClr val="FFC0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672329" y="2588039"/>
            <a:ext cx="6360593" cy="3688881"/>
            <a:chOff x="5592360" y="2588039"/>
            <a:chExt cx="6360593" cy="3688881"/>
          </a:xfrm>
        </p:grpSpPr>
        <p:sp>
          <p:nvSpPr>
            <p:cNvPr id="3" name="Rectangle 2"/>
            <p:cNvSpPr/>
            <p:nvPr/>
          </p:nvSpPr>
          <p:spPr>
            <a:xfrm>
              <a:off x="7347714" y="2588039"/>
              <a:ext cx="4605239" cy="6447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5592360" y="4338498"/>
              <a:ext cx="6237546" cy="1938422"/>
            </a:xfrm>
            <a:custGeom>
              <a:avLst/>
              <a:gdLst>
                <a:gd name="connsiteX0" fmla="*/ 0 w 5257379"/>
                <a:gd name="connsiteY0" fmla="*/ 0 h 1851027"/>
                <a:gd name="connsiteX1" fmla="*/ 5257379 w 5257379"/>
                <a:gd name="connsiteY1" fmla="*/ 0 h 1851027"/>
                <a:gd name="connsiteX2" fmla="*/ 5257379 w 5257379"/>
                <a:gd name="connsiteY2" fmla="*/ 1851027 h 1851027"/>
                <a:gd name="connsiteX3" fmla="*/ 0 w 5257379"/>
                <a:gd name="connsiteY3" fmla="*/ 1851027 h 1851027"/>
                <a:gd name="connsiteX4" fmla="*/ 0 w 5257379"/>
                <a:gd name="connsiteY4" fmla="*/ 0 h 1851027"/>
                <a:gd name="connsiteX0" fmla="*/ 685800 w 5943179"/>
                <a:gd name="connsiteY0" fmla="*/ 0 h 1851027"/>
                <a:gd name="connsiteX1" fmla="*/ 5943179 w 5943179"/>
                <a:gd name="connsiteY1" fmla="*/ 0 h 1851027"/>
                <a:gd name="connsiteX2" fmla="*/ 5943179 w 5943179"/>
                <a:gd name="connsiteY2" fmla="*/ 1851027 h 1851027"/>
                <a:gd name="connsiteX3" fmla="*/ 0 w 5943179"/>
                <a:gd name="connsiteY3" fmla="*/ 1851027 h 1851027"/>
                <a:gd name="connsiteX4" fmla="*/ 685800 w 5943179"/>
                <a:gd name="connsiteY4" fmla="*/ 0 h 1851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43179" h="1851027">
                  <a:moveTo>
                    <a:pt x="685800" y="0"/>
                  </a:moveTo>
                  <a:lnTo>
                    <a:pt x="5943179" y="0"/>
                  </a:lnTo>
                  <a:lnTo>
                    <a:pt x="5943179" y="1851027"/>
                  </a:lnTo>
                  <a:lnTo>
                    <a:pt x="0" y="1851027"/>
                  </a:lnTo>
                  <a:lnTo>
                    <a:pt x="68580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1" name="TextBox 90"/>
                <p:cNvSpPr txBox="1"/>
                <p:nvPr/>
              </p:nvSpPr>
              <p:spPr>
                <a:xfrm>
                  <a:off x="7486793" y="3025413"/>
                  <a:ext cx="4343113" cy="2717475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rgbClr val="FFC000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 smtClean="0">
                      <a:solidFill>
                        <a:srgbClr val="FFC000"/>
                      </a:solidFill>
                    </a:rPr>
                    <a:t>Check-in 16.2</a:t>
                  </a:r>
                  <a:endParaRPr lang="en-US" sz="2400" dirty="0">
                    <a:solidFill>
                      <a:srgbClr val="FFC000"/>
                    </a:solidFill>
                  </a:endParaRPr>
                </a:p>
                <a:p>
                  <a:pPr>
                    <a:spcBef>
                      <a:spcPts val="600"/>
                    </a:spcBef>
                  </a:pPr>
                  <a:r>
                    <a:rPr lang="en-US" sz="2000" dirty="0" smtClean="0"/>
                    <a:t>How many variables </a:t>
                  </a:r>
                  <a:r>
                    <a:rPr lang="en-US" sz="2000" dirty="0" smtClean="0">
                      <a:solidFill>
                        <a:schemeClr val="tx1"/>
                      </a:solidFill>
                    </a:rPr>
                    <a:t>does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sub>
                      </m:sSub>
                    </m:oMath>
                  </a14:m>
                  <a:r>
                    <a:rPr lang="en-US" sz="2000" dirty="0" smtClean="0">
                      <a:solidFill>
                        <a:schemeClr val="tx1"/>
                      </a:solidFill>
                    </a:rPr>
                    <a:t> have?</a:t>
                  </a:r>
                  <a:br>
                    <a:rPr lang="en-US" sz="2000" dirty="0" smtClean="0">
                      <a:solidFill>
                        <a:schemeClr val="tx1"/>
                      </a:solidFill>
                    </a:rPr>
                  </a:br>
                  <a:r>
                    <a:rPr lang="en-US" sz="2000" dirty="0" smtClean="0">
                      <a:solidFill>
                        <a:schemeClr val="tx1"/>
                      </a:solidFill>
                    </a:rPr>
                    <a:t>Recall that </a:t>
                  </a:r>
                  <a14:m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=|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</m:oMath>
                  </a14:m>
                  <a:r>
                    <a:rPr lang="en-US" sz="2000" dirty="0" smtClean="0">
                      <a:solidFill>
                        <a:schemeClr val="tx1"/>
                      </a:solidFill>
                    </a:rPr>
                    <a:t>.</a:t>
                  </a:r>
                  <a:endParaRPr lang="en-US" sz="2000" dirty="0">
                    <a:solidFill>
                      <a:schemeClr val="tx1"/>
                    </a:solidFill>
                  </a:endParaRPr>
                </a:p>
                <a:p>
                  <a:pPr marL="457200" indent="-457200">
                    <a:spcBef>
                      <a:spcPts val="600"/>
                    </a:spcBef>
                    <a:buFontTx/>
                    <a:buAutoNum type="alphaLcParenBoth"/>
                  </a:pPr>
                  <a:r>
                    <a:rPr lang="en-US" sz="2000" b="0" dirty="0" smtClean="0"/>
                    <a:t> </a:t>
                  </a:r>
                  <a14:m>
                    <m:oMath xmlns:m="http://schemas.openxmlformats.org/officeDocument/2006/math"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endParaRPr lang="en-US" sz="2000" dirty="0" smtClean="0"/>
                </a:p>
                <a:p>
                  <a:pPr marL="457200" indent="-457200">
                    <a:spcBef>
                      <a:spcPts val="600"/>
                    </a:spcBef>
                    <a:buFontTx/>
                    <a:buAutoNum type="alphaLcParenBoth"/>
                  </a:pPr>
                  <a:r>
                    <a:rPr lang="en-US" sz="2000" dirty="0" smtClean="0"/>
                    <a:t> </a:t>
                  </a:r>
                  <a14:m>
                    <m:oMath xmlns:m="http://schemas.openxmlformats.org/officeDocument/2006/math"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endParaRPr lang="en-US" sz="2000" dirty="0"/>
                </a:p>
                <a:p>
                  <a:pPr marL="457200" indent="-457200">
                    <a:spcBef>
                      <a:spcPts val="600"/>
                    </a:spcBef>
                    <a:buFontTx/>
                    <a:buAutoNum type="alphaLcParenBoth"/>
                  </a:pPr>
                  <a:r>
                    <a:rPr lang="en-US" sz="2000" dirty="0" smtClean="0"/>
                    <a:t> </a:t>
                  </a:r>
                  <a14:m>
                    <m:oMath xmlns:m="http://schemas.openxmlformats.org/officeDocument/2006/math"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endParaRPr lang="en-US" sz="2000" dirty="0"/>
                </a:p>
                <a:p>
                  <a:pPr marL="457200" indent="-457200">
                    <a:spcBef>
                      <a:spcPts val="600"/>
                    </a:spcBef>
                    <a:buFontTx/>
                    <a:buAutoNum type="alphaLcParenBoth"/>
                  </a:pPr>
                  <a:r>
                    <a:rPr lang="en-US" sz="2000" dirty="0" smtClean="0"/>
                    <a:t> </a:t>
                  </a:r>
                  <a14:m>
                    <m:oMath xmlns:m="http://schemas.openxmlformats.org/officeDocument/2006/math"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91" name="TextBox 9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86793" y="3025413"/>
                  <a:ext cx="4343113" cy="2717475"/>
                </a:xfrm>
                <a:prstGeom prst="rect">
                  <a:avLst/>
                </a:prstGeom>
                <a:blipFill>
                  <a:blip r:embed="rId27"/>
                  <a:stretch>
                    <a:fillRect l="-1669" t="-1106" b="-2655"/>
                  </a:stretch>
                </a:blipFill>
                <a:ln w="38100">
                  <a:solidFill>
                    <a:srgbClr val="FFC00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45463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 uiExpand="1" build="p"/>
      <p:bldP spid="17" grpId="0"/>
      <p:bldP spid="18" grpId="0"/>
      <p:bldP spid="50" grpId="0"/>
      <p:bldP spid="65" grpId="0"/>
      <p:bldP spid="65" grpId="1"/>
      <p:bldP spid="66" grpId="0"/>
      <p:bldP spid="66" grpId="1"/>
      <p:bldP spid="68" grpId="0"/>
      <p:bldP spid="68" grpId="1"/>
      <p:bldP spid="69" grpId="0"/>
      <p:bldP spid="69" grpId="1"/>
      <p:bldP spid="70" grpId="0"/>
      <p:bldP spid="70" grpId="1"/>
      <p:bldP spid="71" grpId="0"/>
      <p:bldP spid="71" grpId="1"/>
      <p:bldP spid="72" grpId="0" animBg="1"/>
      <p:bldP spid="72" grpId="1" animBg="1"/>
      <p:bldP spid="74" grpId="0"/>
      <p:bldP spid="74" grpId="1"/>
      <p:bldP spid="75" grpId="0"/>
      <p:bldP spid="75" grpId="1"/>
      <p:bldP spid="76" grpId="0"/>
      <p:bldP spid="76" grpId="1"/>
      <p:bldP spid="77" grpId="0"/>
      <p:bldP spid="77" grpId="1"/>
      <p:bldP spid="78" grpId="0"/>
      <p:bldP spid="78" grpId="1"/>
      <p:bldP spid="79" grpId="0"/>
      <p:bldP spid="79" grpId="1"/>
      <p:bldP spid="80" grpId="0" animBg="1"/>
      <p:bldP spid="80" grpId="1" animBg="1"/>
      <p:bldP spid="81" grpId="0" animBg="1"/>
      <p:bldP spid="81" grpId="1" animBg="1"/>
      <p:bldP spid="85" grpId="0"/>
      <p:bldP spid="85" grpId="1"/>
      <p:bldP spid="86" grpId="0"/>
      <p:bldP spid="86" grpId="1"/>
      <p:bldP spid="87" grpId="0"/>
      <p:bldP spid="87" grpId="1"/>
      <p:bldP spid="88" grpId="0"/>
      <p:bldP spid="67" grpId="0"/>
      <p:bldP spid="90" grpId="0"/>
      <p:bldP spid="94" grpId="0"/>
      <p:bldP spid="95" grpId="0"/>
      <p:bldP spid="7" grpId="0"/>
      <p:bldP spid="8" grpId="0"/>
      <p:bldP spid="10" grpId="0" animBg="1"/>
      <p:bldP spid="8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35429" y="0"/>
                <a:ext cx="8287658" cy="7349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Constructing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4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4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</m:oMath>
                </a14:m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:  </a:t>
                </a:r>
                <a14:m>
                  <m:oMath xmlns:m="http://schemas.openxmlformats.org/officeDocument/2006/math">
                    <m:r>
                      <a:rPr lang="en-US" sz="4000" i="1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4000" baseline="-2500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start</m:t>
                    </m:r>
                  </m:oMath>
                </a14:m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4000" i="1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4000" baseline="-2500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accept</m:t>
                    </m:r>
                  </m:oMath>
                </a14:m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  </a:t>
                </a:r>
                <a:endParaRPr lang="en-US" sz="4000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29" y="0"/>
                <a:ext cx="8287658" cy="734945"/>
              </a:xfrm>
              <a:prstGeom prst="rect">
                <a:avLst/>
              </a:prstGeom>
              <a:blipFill>
                <a:blip r:embed="rId2"/>
                <a:stretch>
                  <a:fillRect t="-14050" b="-314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322030" y="2529674"/>
                <a:ext cx="5283113" cy="23267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ts val="12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“says” a tableau for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000" dirty="0" smtClean="0"/>
                  <a:t> on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2000" dirty="0" smtClean="0"/>
                  <a:t> exists.</a:t>
                </a:r>
              </a:p>
              <a:p>
                <a:pPr>
                  <a:spcBef>
                    <a:spcPts val="12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="0" i="0" baseline="-25000" dirty="0" smtClean="0">
                        <a:latin typeface="Cambria Math" panose="02040503050406030204" pitchFamily="18" charset="0"/>
                      </a:rPr>
                      <m:t>cell</m:t>
                    </m:r>
                    <m:r>
                      <a:rPr lang="en-US" sz="2000" b="0" i="1" baseline="-2500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∧ </m:t>
                    </m:r>
                    <m:r>
                      <a:rPr lang="en-US" sz="2000" b="0" i="1" dirty="0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="0" i="0" baseline="-25000" dirty="0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start</m:t>
                    </m:r>
                  </m:oMath>
                </a14:m>
                <a:r>
                  <a:rPr lang="en-US" sz="2000" dirty="0">
                    <a:solidFill>
                      <a:srgbClr val="FFC000"/>
                    </a:solidFill>
                  </a:rPr>
                  <a:t> </a:t>
                </a:r>
                <a:r>
                  <a:rPr lang="en-US" sz="2000" dirty="0" smtClean="0">
                    <a:solidFill>
                      <a:srgbClr val="FFC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∧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="0" i="0" baseline="-25000" dirty="0" smtClean="0">
                        <a:latin typeface="Cambria Math" panose="02040503050406030204" pitchFamily="18" charset="0"/>
                      </a:rPr>
                      <m:t>move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∧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 dirty="0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aseline="-25000" dirty="0">
                        <a:solidFill>
                          <a:srgbClr val="92D050"/>
                        </a:solidFill>
                        <a:latin typeface="Cambria Math" panose="02040503050406030204" pitchFamily="18" charset="0"/>
                      </a:rPr>
                      <m:t>accept</m:t>
                    </m:r>
                  </m:oMath>
                </a14:m>
                <a:endParaRPr lang="en-US" sz="2000" dirty="0" smtClean="0">
                  <a:solidFill>
                    <a:srgbClr val="92D050"/>
                  </a:solidFill>
                </a:endParaRPr>
              </a:p>
              <a:p>
                <a:pPr>
                  <a:spcBef>
                    <a:spcPts val="1200"/>
                  </a:spcBef>
                </a:pP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aseline="-25000" dirty="0">
                        <a:latin typeface="Cambria Math" panose="02040503050406030204" pitchFamily="18" charset="0"/>
                      </a:rPr>
                      <m:t>cell</m:t>
                    </m:r>
                  </m:oMath>
                </a14:m>
                <a:r>
                  <a:rPr lang="en-US" sz="2000" i="1" dirty="0" smtClean="0">
                    <a:solidFill>
                      <a:srgbClr val="FFC000"/>
                    </a:solidFill>
                    <a:latin typeface="Cambria Math" panose="02040503050406030204" pitchFamily="18" charset="0"/>
                  </a:rPr>
                  <a:t>    </a:t>
                </a:r>
                <a:r>
                  <a:rPr lang="en-US" sz="2000" dirty="0" smtClean="0"/>
                  <a:t>done</a:t>
                </a:r>
                <a:r>
                  <a:rPr lang="en-US" sz="2000" dirty="0" smtClean="0">
                    <a:solidFill>
                      <a:srgbClr val="FFC000"/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en-US" sz="2000" dirty="0" smtClean="0">
                    <a:latin typeface="Wingdings" panose="05000000000000000000" pitchFamily="2" charset="2"/>
                    <a:sym typeface="Wingdings" panose="05000000000000000000" pitchFamily="2" charset="2"/>
                  </a:rPr>
                  <a:t> </a:t>
                </a:r>
                <a:endParaRPr lang="en-US" sz="2000" i="1" dirty="0" smtClean="0">
                  <a:latin typeface="Cambria Math" panose="02040503050406030204" pitchFamily="18" charset="0"/>
                </a:endParaRPr>
              </a:p>
              <a:p>
                <a:pPr>
                  <a:spcBef>
                    <a:spcPts val="1200"/>
                  </a:spcBef>
                </a:pP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aseline="-25000" dirty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start</m:t>
                    </m:r>
                  </m:oMath>
                </a14:m>
                <a:r>
                  <a:rPr lang="en-US" sz="2000" dirty="0" smtClean="0">
                    <a:solidFill>
                      <a:srgbClr val="FFC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0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0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000" i="1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sub>
                    </m:sSub>
                    <m:r>
                      <a:rPr lang="en-US" sz="2000" b="0" i="1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 ∧ </m:t>
                    </m:r>
                    <m:sSub>
                      <m:sSubPr>
                        <m:ctrlPr>
                          <a:rPr lang="en-US" sz="20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0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0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000" i="1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</m:sSub>
                    <m:r>
                      <a:rPr lang="en-US" sz="2000" b="0" i="1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∧ </m:t>
                    </m:r>
                    <m:sSub>
                      <m:sSubPr>
                        <m:ctrlPr>
                          <a:rPr lang="en-US" sz="20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0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0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000" i="1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  <m:r>
                      <a:rPr lang="en-US" sz="2000" b="0" i="1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∧ ⋯ ∧</m:t>
                    </m:r>
                    <m:sSub>
                      <m:sSubPr>
                        <m:ctrlPr>
                          <a:rPr lang="en-US" sz="20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0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  <m:r>
                          <a:rPr lang="en-US" sz="20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sz="2000" baseline="30000" dirty="0">
                            <a:solidFill>
                              <a:srgbClr val="FFC000"/>
                            </a:solidFill>
                          </a:rPr>
                          <m:t>˽</m:t>
                        </m:r>
                      </m:sub>
                    </m:sSub>
                  </m:oMath>
                </a14:m>
                <a:r>
                  <a:rPr lang="en-US" sz="2000" dirty="0" smtClean="0">
                    <a:solidFill>
                      <a:srgbClr val="FFC000"/>
                    </a:solidFill>
                  </a:rPr>
                  <a:t> </a:t>
                </a:r>
              </a:p>
              <a:p>
                <a:pPr>
                  <a:spcBef>
                    <a:spcPts val="1200"/>
                  </a:spcBef>
                </a:pP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aseline="-25000" dirty="0">
                        <a:solidFill>
                          <a:srgbClr val="92D050"/>
                        </a:solidFill>
                        <a:latin typeface="Cambria Math" panose="02040503050406030204" pitchFamily="18" charset="0"/>
                      </a:rPr>
                      <m:t>accept</m:t>
                    </m:r>
                  </m:oMath>
                </a14:m>
                <a:r>
                  <a:rPr lang="en-US" sz="2000" dirty="0" smtClean="0">
                    <a:solidFill>
                      <a:srgbClr val="92D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2000" dirty="0">
                  <a:solidFill>
                    <a:srgbClr val="92D050"/>
                  </a:solidFill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2030" y="2529674"/>
                <a:ext cx="5283113" cy="2326727"/>
              </a:xfrm>
              <a:prstGeom prst="rect">
                <a:avLst/>
              </a:prstGeom>
              <a:blipFill>
                <a:blip r:embed="rId3"/>
                <a:stretch>
                  <a:fillRect l="-461" t="-1309" b="-13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33330690"/>
                  </p:ext>
                </p:extLst>
              </p:nvPr>
            </p:nvGraphicFramePr>
            <p:xfrm>
              <a:off x="577769" y="1442454"/>
              <a:ext cx="2289051" cy="2019751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269300">
                      <a:extLst>
                        <a:ext uri="{9D8B030D-6E8A-4147-A177-3AD203B41FA5}">
                          <a16:colId xmlns:a16="http://schemas.microsoft.com/office/drawing/2014/main" val="659610627"/>
                        </a:ext>
                      </a:extLst>
                    </a:gridCol>
                    <a:gridCol w="269300">
                      <a:extLst>
                        <a:ext uri="{9D8B030D-6E8A-4147-A177-3AD203B41FA5}">
                          <a16:colId xmlns:a16="http://schemas.microsoft.com/office/drawing/2014/main" val="2863247702"/>
                        </a:ext>
                      </a:extLst>
                    </a:gridCol>
                    <a:gridCol w="269300">
                      <a:extLst>
                        <a:ext uri="{9D8B030D-6E8A-4147-A177-3AD203B41FA5}">
                          <a16:colId xmlns:a16="http://schemas.microsoft.com/office/drawing/2014/main" val="3841069732"/>
                        </a:ext>
                      </a:extLst>
                    </a:gridCol>
                    <a:gridCol w="1481151">
                      <a:extLst>
                        <a:ext uri="{9D8B030D-6E8A-4147-A177-3AD203B41FA5}">
                          <a16:colId xmlns:a16="http://schemas.microsoft.com/office/drawing/2014/main" val="4293644363"/>
                        </a:ext>
                      </a:extLst>
                    </a:gridCol>
                  </a:tblGrid>
                  <a:tr h="26930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300" dirty="0" smtClean="0"/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300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sz="13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en-US" sz="1300" b="0" i="1" smtClean="0">
                                  <a:latin typeface="Cambria Math" panose="02040503050406030204" pitchFamily="18" charset="0"/>
                                </a:rPr>
                                <m:t>  ⋯  </m:t>
                              </m:r>
                              <m:sSub>
                                <m:sSubPr>
                                  <m:ctrlPr>
                                    <a:rPr lang="en-US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300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sz="13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oMath>
                          </a14:m>
                          <a:endParaRPr lang="en-US" sz="13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411599804"/>
                      </a:ext>
                    </a:extLst>
                  </a:tr>
                  <a:tr h="269300">
                    <a:tc>
                      <a:txBody>
                        <a:bodyPr/>
                        <a:lstStyle/>
                        <a:p>
                          <a:r>
                            <a:rPr lang="en-US" sz="1300" dirty="0" smtClean="0"/>
                            <a:t>  a</a:t>
                          </a:r>
                          <a:endParaRPr lang="en-US" sz="13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300" b="0" dirty="0" smtClean="0"/>
                            <a:t>       </a:t>
                          </a:r>
                          <a14:m>
                            <m:oMath xmlns:m="http://schemas.openxmlformats.org/officeDocument/2006/math">
                              <m:r>
                                <a:rPr lang="en-US" sz="1300" b="0" i="1" smtClean="0">
                                  <a:latin typeface="Cambria Math" panose="02040503050406030204" pitchFamily="18" charset="0"/>
                                </a:rPr>
                                <m:t>⋯</m:t>
                              </m:r>
                            </m:oMath>
                          </a14:m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4795380"/>
                      </a:ext>
                    </a:extLst>
                  </a:tr>
                  <a:tr h="1211851"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10190495"/>
                      </a:ext>
                    </a:extLst>
                  </a:tr>
                  <a:tr h="269300"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300" dirty="0" smtClean="0"/>
                            <a:t>     </a:t>
                          </a:r>
                          <a14:m>
                            <m:oMath xmlns:m="http://schemas.openxmlformats.org/officeDocument/2006/math">
                              <m:r>
                                <a:rPr lang="en-US" sz="1300" b="0" i="1" smtClean="0">
                                  <a:latin typeface="Cambria Math" panose="02040503050406030204" pitchFamily="18" charset="0"/>
                                </a:rPr>
                                <m:t>⋯   </m:t>
                              </m:r>
                              <m:r>
                                <a:rPr lang="en-US" sz="13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m:rPr>
                                  <m:nor/>
                                </m:rPr>
                                <a:rPr lang="en-US" sz="1300" b="0" i="0" baseline="-2500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accept</m:t>
                              </m:r>
                              <m:r>
                                <a:rPr lang="en-US" sz="1300" b="0" i="1" smtClean="0">
                                  <a:latin typeface="Cambria Math" panose="02040503050406030204" pitchFamily="18" charset="0"/>
                                </a:rPr>
                                <m:t>  ⋯  </m:t>
                              </m:r>
                            </m:oMath>
                          </a14:m>
                          <a:endParaRPr lang="en-US" sz="15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9988896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33330690"/>
                  </p:ext>
                </p:extLst>
              </p:nvPr>
            </p:nvGraphicFramePr>
            <p:xfrm>
              <a:off x="577769" y="1442454"/>
              <a:ext cx="2289051" cy="2019751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269300">
                      <a:extLst>
                        <a:ext uri="{9D8B030D-6E8A-4147-A177-3AD203B41FA5}">
                          <a16:colId xmlns:a16="http://schemas.microsoft.com/office/drawing/2014/main" val="659610627"/>
                        </a:ext>
                      </a:extLst>
                    </a:gridCol>
                    <a:gridCol w="269300">
                      <a:extLst>
                        <a:ext uri="{9D8B030D-6E8A-4147-A177-3AD203B41FA5}">
                          <a16:colId xmlns:a16="http://schemas.microsoft.com/office/drawing/2014/main" val="2863247702"/>
                        </a:ext>
                      </a:extLst>
                    </a:gridCol>
                    <a:gridCol w="269300">
                      <a:extLst>
                        <a:ext uri="{9D8B030D-6E8A-4147-A177-3AD203B41FA5}">
                          <a16:colId xmlns:a16="http://schemas.microsoft.com/office/drawing/2014/main" val="3841069732"/>
                        </a:ext>
                      </a:extLst>
                    </a:gridCol>
                    <a:gridCol w="1481151">
                      <a:extLst>
                        <a:ext uri="{9D8B030D-6E8A-4147-A177-3AD203B41FA5}">
                          <a16:colId xmlns:a16="http://schemas.microsoft.com/office/drawing/2014/main" val="4293644363"/>
                        </a:ext>
                      </a:extLst>
                    </a:gridCol>
                  </a:tblGrid>
                  <a:tr h="2693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273" t="-2273" r="-761364" b="-661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0000" t="-2273" r="-644444" b="-661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4545" t="-2273" r="-559091" b="-661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54918" t="-2273" r="-820" b="-66136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11599804"/>
                      </a:ext>
                    </a:extLst>
                  </a:tr>
                  <a:tr h="269300">
                    <a:tc>
                      <a:txBody>
                        <a:bodyPr/>
                        <a:lstStyle/>
                        <a:p>
                          <a:r>
                            <a:rPr lang="en-US" sz="1300" dirty="0" smtClean="0"/>
                            <a:t>  a</a:t>
                          </a:r>
                          <a:endParaRPr lang="en-US" sz="13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0000" t="-100000" r="-644444" b="-54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4545" t="-100000" r="-559091" b="-54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54918" t="-100000" r="-820" b="-54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4795380"/>
                      </a:ext>
                    </a:extLst>
                  </a:tr>
                  <a:tr h="1211851"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10190495"/>
                      </a:ext>
                    </a:extLst>
                  </a:tr>
                  <a:tr h="269300"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54918" t="-656818" r="-820" b="-681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9988896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7252303" y="4300995"/>
                <a:ext cx="1897443" cy="8190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⋁"/>
                          <m:supHide m:val="on"/>
                          <m:ctrlPr>
                            <a:rPr lang="en-US" i="1" dirty="0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 dirty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1≤</m:t>
                          </m:r>
                          <m:r>
                            <a:rPr lang="en-US" i="1" dirty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i="1" dirty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≤</m:t>
                          </m:r>
                          <m:sSup>
                            <m:sSupPr>
                              <m:ctrlPr>
                                <a:rPr lang="en-US" i="1" dirty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 dirty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i="1" dirty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sub>
                        <m:sup/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92D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</m:sSup>
                              <m:r>
                                <a:rPr lang="en-US" i="1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i="1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i="1" dirty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m:rPr>
                                  <m:nor/>
                                </m:rPr>
                                <a:rPr lang="en-US" baseline="-25000" dirty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accept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2303" y="4300995"/>
                <a:ext cx="1897443" cy="81907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ectangle 34"/>
          <p:cNvSpPr/>
          <p:nvPr/>
        </p:nvSpPr>
        <p:spPr>
          <a:xfrm>
            <a:off x="2114019" y="1381868"/>
            <a:ext cx="8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</a:t>
            </a:r>
            <a:r>
              <a:rPr lang="en-US" baseline="30000" dirty="0" smtClean="0"/>
              <a:t>˽   </a:t>
            </a:r>
            <a:r>
              <a:rPr lang="en-US" sz="2400" baseline="30000" dirty="0" smtClean="0"/>
              <a:t>… </a:t>
            </a:r>
            <a:r>
              <a:rPr lang="en-US" dirty="0" smtClean="0"/>
              <a:t> </a:t>
            </a:r>
            <a:r>
              <a:rPr lang="en-US" baseline="30000" dirty="0" smtClean="0"/>
              <a:t>˽</a:t>
            </a:r>
            <a:r>
              <a:rPr lang="en-US" dirty="0" smtClean="0"/>
              <a:t>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/>
              <p:cNvSpPr/>
              <p:nvPr/>
            </p:nvSpPr>
            <p:spPr>
              <a:xfrm>
                <a:off x="2866820" y="1421170"/>
                <a:ext cx="195560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← </m:t>
                    </m:r>
                  </m:oMath>
                </a14:m>
                <a:r>
                  <a:rPr lang="en-US" sz="1600" dirty="0" smtClean="0"/>
                  <a:t>Start configuration</a:t>
                </a:r>
                <a:endParaRPr lang="en-US" sz="1600" dirty="0"/>
              </a:p>
            </p:txBody>
          </p:sp>
        </mc:Choice>
        <mc:Fallback xmlns=""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6820" y="1421170"/>
                <a:ext cx="1955600" cy="338554"/>
              </a:xfrm>
              <a:prstGeom prst="rect">
                <a:avLst/>
              </a:prstGeom>
              <a:blipFill>
                <a:blip r:embed="rId6"/>
                <a:stretch>
                  <a:fillRect t="-5357" r="-623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/>
              <p:cNvSpPr/>
              <p:nvPr/>
            </p:nvSpPr>
            <p:spPr>
              <a:xfrm>
                <a:off x="2866820" y="3184237"/>
                <a:ext cx="237558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i="1">
                        <a:latin typeface="Cambria Math" panose="02040503050406030204" pitchFamily="18" charset="0"/>
                      </a:rPr>
                      <m:t>← </m:t>
                    </m:r>
                  </m:oMath>
                </a14:m>
                <a:r>
                  <a:rPr lang="en-US" sz="1600" dirty="0" smtClean="0"/>
                  <a:t>Accepting configuration</a:t>
                </a:r>
                <a:endParaRPr lang="en-US" sz="1600" dirty="0"/>
              </a:p>
            </p:txBody>
          </p:sp>
        </mc:Choice>
        <mc:Fallback xmlns=""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6820" y="3184237"/>
                <a:ext cx="2375587" cy="338554"/>
              </a:xfrm>
              <a:prstGeom prst="rect">
                <a:avLst/>
              </a:prstGeom>
              <a:blipFill>
                <a:blip r:embed="rId7"/>
                <a:stretch>
                  <a:fillRect t="-5357" r="-256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Rectangle 37"/>
          <p:cNvSpPr/>
          <p:nvPr/>
        </p:nvSpPr>
        <p:spPr>
          <a:xfrm>
            <a:off x="8201024" y="3944292"/>
            <a:ext cx="990600" cy="4024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9186818" y="3944292"/>
            <a:ext cx="2324100" cy="4024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210425" y="3944292"/>
            <a:ext cx="1042002" cy="4024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77769" y="1093258"/>
            <a:ext cx="28886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</a:rPr>
              <a:t>1</a:t>
            </a:r>
            <a:endParaRPr lang="en-US" sz="1600" dirty="0">
              <a:solidFill>
                <a:srgbClr val="FFC00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49881" y="1406754"/>
            <a:ext cx="28886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</a:rPr>
              <a:t>1</a:t>
            </a:r>
            <a:endParaRPr lang="en-US" sz="1600" dirty="0">
              <a:solidFill>
                <a:srgbClr val="FFC0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825063" y="1093258"/>
            <a:ext cx="28886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</a:rPr>
              <a:t>2</a:t>
            </a:r>
            <a:endParaRPr lang="en-US" sz="1600" dirty="0">
              <a:solidFill>
                <a:srgbClr val="FFC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166333" y="3129868"/>
                <a:ext cx="455958" cy="3429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333" y="3129868"/>
                <a:ext cx="455958" cy="34297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1077816" y="1093258"/>
                <a:ext cx="1907189" cy="3429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 smtClean="0">
                    <a:solidFill>
                      <a:srgbClr val="FFC000"/>
                    </a:solidFill>
                  </a:rPr>
                  <a:t>3        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⋯                 </m:t>
                    </m:r>
                    <m:sSup>
                      <m:sSupPr>
                        <m:ctrlPr>
                          <a:rPr lang="en-US" sz="16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16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endParaRPr lang="en-US" sz="1600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7816" y="1093258"/>
                <a:ext cx="1907189" cy="342979"/>
              </a:xfrm>
              <a:prstGeom prst="rect">
                <a:avLst/>
              </a:prstGeom>
              <a:blipFill>
                <a:blip r:embed="rId9"/>
                <a:stretch>
                  <a:fillRect l="-1917" t="-3509" b="-210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/>
              <p:cNvSpPr/>
              <p:nvPr/>
            </p:nvSpPr>
            <p:spPr>
              <a:xfrm>
                <a:off x="585896" y="1090951"/>
                <a:ext cx="2408929" cy="3429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 smtClean="0">
                    <a:solidFill>
                      <a:srgbClr val="92D050"/>
                    </a:solidFill>
                  </a:rPr>
                  <a:t>1              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</a:rPr>
                      <m:t>⋯                      </m:t>
                    </m:r>
                    <m:sSup>
                      <m:sSupPr>
                        <m:ctrlPr>
                          <a:rPr lang="en-US" sz="1600" b="0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1600" b="0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endParaRPr lang="en-US" sz="1600" dirty="0">
                  <a:solidFill>
                    <a:srgbClr val="92D050"/>
                  </a:solidFill>
                </a:endParaRPr>
              </a:p>
            </p:txBody>
          </p:sp>
        </mc:Choice>
        <mc:Fallback xmlns=""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896" y="1090951"/>
                <a:ext cx="2408929" cy="342979"/>
              </a:xfrm>
              <a:prstGeom prst="rect">
                <a:avLst/>
              </a:prstGeom>
              <a:blipFill>
                <a:blip r:embed="rId10"/>
                <a:stretch>
                  <a:fillRect l="-1266" t="-3571" b="-232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Isosceles Triangle 17"/>
          <p:cNvSpPr/>
          <p:nvPr/>
        </p:nvSpPr>
        <p:spPr>
          <a:xfrm rot="8089703">
            <a:off x="12005555" y="6742019"/>
            <a:ext cx="276225" cy="136454"/>
          </a:xfrm>
          <a:prstGeom prst="triangle">
            <a:avLst/>
          </a:prstGeom>
          <a:solidFill>
            <a:srgbClr val="336600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69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38" grpId="0" animBg="1"/>
      <p:bldP spid="39" grpId="0" animBg="1"/>
      <p:bldP spid="40" grpId="0" animBg="1"/>
      <p:bldP spid="42" grpId="0"/>
      <p:bldP spid="42" grpId="1"/>
      <p:bldP spid="43" grpId="0"/>
      <p:bldP spid="43" grpId="1"/>
      <p:bldP spid="44" grpId="0"/>
      <p:bldP spid="44" grpId="1"/>
      <p:bldP spid="45" grpId="0"/>
      <p:bldP spid="46" grpId="0"/>
      <p:bldP spid="46" grpId="1"/>
      <p:bldP spid="47" grpId="0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229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30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35429" y="0"/>
                <a:ext cx="8287658" cy="7349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Constructing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4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4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</m:oMath>
                </a14:m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:  </a:t>
                </a:r>
                <a14:m>
                  <m:oMath xmlns:m="http://schemas.openxmlformats.org/officeDocument/2006/math">
                    <m:r>
                      <a:rPr lang="en-US" sz="4000" i="1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4000" baseline="-2500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move</m:t>
                    </m:r>
                  </m:oMath>
                </a14:m>
                <a:endParaRPr lang="en-US" sz="4000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29" y="0"/>
                <a:ext cx="8287658" cy="734945"/>
              </a:xfrm>
              <a:prstGeom prst="rect">
                <a:avLst/>
              </a:prstGeom>
              <a:blipFill>
                <a:blip r:embed="rId2"/>
                <a:stretch>
                  <a:fillRect t="-14050" b="-314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51050" y="3809264"/>
                <a:ext cx="4383508" cy="8885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ts val="12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“says” a tableau for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000" dirty="0" smtClean="0"/>
                  <a:t> on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2000" dirty="0" smtClean="0"/>
                  <a:t> exists.</a:t>
                </a:r>
              </a:p>
              <a:p>
                <a:pPr>
                  <a:spcBef>
                    <a:spcPts val="12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="0" i="0" baseline="-25000" dirty="0" smtClean="0">
                        <a:latin typeface="Cambria Math" panose="02040503050406030204" pitchFamily="18" charset="0"/>
                      </a:rPr>
                      <m:t>cell</m:t>
                    </m:r>
                    <m:r>
                      <a:rPr lang="en-US" sz="2000" b="0" i="1" baseline="-2500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∧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="0" i="0" baseline="-25000" dirty="0" smtClean="0">
                        <a:latin typeface="Cambria Math" panose="02040503050406030204" pitchFamily="18" charset="0"/>
                      </a:rPr>
                      <m:t>start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∧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 dirty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="0" i="0" baseline="-25000" dirty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move</m:t>
                    </m:r>
                  </m:oMath>
                </a14:m>
                <a:r>
                  <a:rPr lang="en-US" sz="20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sz="2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∧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aseline="-25000" dirty="0">
                        <a:latin typeface="Cambria Math" panose="02040503050406030204" pitchFamily="18" charset="0"/>
                      </a:rPr>
                      <m:t>accept</m:t>
                    </m:r>
                  </m:oMath>
                </a14:m>
                <a:endParaRPr lang="en-US" sz="2000" dirty="0" smtClean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050" y="3809264"/>
                <a:ext cx="4383508" cy="888577"/>
              </a:xfrm>
              <a:prstGeom prst="rect">
                <a:avLst/>
              </a:prstGeom>
              <a:blipFill>
                <a:blip r:embed="rId3"/>
                <a:stretch>
                  <a:fillRect l="-556" t="-3425" r="-556" b="-41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82844580"/>
                  </p:ext>
                </p:extLst>
              </p:nvPr>
            </p:nvGraphicFramePr>
            <p:xfrm>
              <a:off x="577769" y="1442454"/>
              <a:ext cx="2289051" cy="2019751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269300">
                      <a:extLst>
                        <a:ext uri="{9D8B030D-6E8A-4147-A177-3AD203B41FA5}">
                          <a16:colId xmlns:a16="http://schemas.microsoft.com/office/drawing/2014/main" val="659610627"/>
                        </a:ext>
                      </a:extLst>
                    </a:gridCol>
                    <a:gridCol w="269300">
                      <a:extLst>
                        <a:ext uri="{9D8B030D-6E8A-4147-A177-3AD203B41FA5}">
                          <a16:colId xmlns:a16="http://schemas.microsoft.com/office/drawing/2014/main" val="2863247702"/>
                        </a:ext>
                      </a:extLst>
                    </a:gridCol>
                    <a:gridCol w="269300">
                      <a:extLst>
                        <a:ext uri="{9D8B030D-6E8A-4147-A177-3AD203B41FA5}">
                          <a16:colId xmlns:a16="http://schemas.microsoft.com/office/drawing/2014/main" val="3841069732"/>
                        </a:ext>
                      </a:extLst>
                    </a:gridCol>
                    <a:gridCol w="1481151">
                      <a:extLst>
                        <a:ext uri="{9D8B030D-6E8A-4147-A177-3AD203B41FA5}">
                          <a16:colId xmlns:a16="http://schemas.microsoft.com/office/drawing/2014/main" val="4293644363"/>
                        </a:ext>
                      </a:extLst>
                    </a:gridCol>
                  </a:tblGrid>
                  <a:tr h="26930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300" dirty="0" smtClean="0"/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300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sz="13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en-US" sz="1300" b="0" i="1" smtClean="0">
                                  <a:latin typeface="Cambria Math" panose="02040503050406030204" pitchFamily="18" charset="0"/>
                                </a:rPr>
                                <m:t>  ⋯  </m:t>
                              </m:r>
                              <m:sSub>
                                <m:sSubPr>
                                  <m:ctrlPr>
                                    <a:rPr lang="en-US" sz="13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300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sz="13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oMath>
                          </a14:m>
                          <a:endParaRPr lang="en-US" sz="13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411599804"/>
                      </a:ext>
                    </a:extLst>
                  </a:tr>
                  <a:tr h="269300">
                    <a:tc>
                      <a:txBody>
                        <a:bodyPr/>
                        <a:lstStyle/>
                        <a:p>
                          <a:r>
                            <a:rPr lang="en-US" sz="1300" dirty="0" smtClean="0"/>
                            <a:t>  a</a:t>
                          </a:r>
                          <a:endParaRPr lang="en-US" sz="13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sz="13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3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300" b="0" dirty="0" smtClean="0"/>
                            <a:t>       </a:t>
                          </a:r>
                          <a14:m>
                            <m:oMath xmlns:m="http://schemas.openxmlformats.org/officeDocument/2006/math">
                              <m:r>
                                <a:rPr lang="en-US" sz="1300" b="0" i="1" smtClean="0">
                                  <a:latin typeface="Cambria Math" panose="02040503050406030204" pitchFamily="18" charset="0"/>
                                </a:rPr>
                                <m:t>⋯</m:t>
                              </m:r>
                            </m:oMath>
                          </a14:m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4795380"/>
                      </a:ext>
                    </a:extLst>
                  </a:tr>
                  <a:tr h="1211851"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10190495"/>
                      </a:ext>
                    </a:extLst>
                  </a:tr>
                  <a:tr h="269300"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300" dirty="0" smtClean="0"/>
                            <a:t>     </a:t>
                          </a:r>
                          <a14:m>
                            <m:oMath xmlns:m="http://schemas.openxmlformats.org/officeDocument/2006/math">
                              <m:r>
                                <a:rPr lang="en-US" sz="1300" b="0" i="1" smtClean="0">
                                  <a:latin typeface="Cambria Math" panose="02040503050406030204" pitchFamily="18" charset="0"/>
                                </a:rPr>
                                <m:t>⋯   </m:t>
                              </m:r>
                              <m:r>
                                <a:rPr lang="en-US" sz="13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m:rPr>
                                  <m:nor/>
                                </m:rPr>
                                <a:rPr lang="en-US" sz="1300" b="0" i="0" baseline="-2500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accept</m:t>
                              </m:r>
                              <m:r>
                                <a:rPr lang="en-US" sz="1300" b="0" i="1" smtClean="0">
                                  <a:latin typeface="Cambria Math" panose="02040503050406030204" pitchFamily="18" charset="0"/>
                                </a:rPr>
                                <m:t>  ⋯  </m:t>
                              </m:r>
                            </m:oMath>
                          </a14:m>
                          <a:endParaRPr lang="en-US" sz="15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9988896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82844580"/>
                  </p:ext>
                </p:extLst>
              </p:nvPr>
            </p:nvGraphicFramePr>
            <p:xfrm>
              <a:off x="577769" y="1442454"/>
              <a:ext cx="2289051" cy="2019751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269300">
                      <a:extLst>
                        <a:ext uri="{9D8B030D-6E8A-4147-A177-3AD203B41FA5}">
                          <a16:colId xmlns:a16="http://schemas.microsoft.com/office/drawing/2014/main" val="659610627"/>
                        </a:ext>
                      </a:extLst>
                    </a:gridCol>
                    <a:gridCol w="269300">
                      <a:extLst>
                        <a:ext uri="{9D8B030D-6E8A-4147-A177-3AD203B41FA5}">
                          <a16:colId xmlns:a16="http://schemas.microsoft.com/office/drawing/2014/main" val="2863247702"/>
                        </a:ext>
                      </a:extLst>
                    </a:gridCol>
                    <a:gridCol w="269300">
                      <a:extLst>
                        <a:ext uri="{9D8B030D-6E8A-4147-A177-3AD203B41FA5}">
                          <a16:colId xmlns:a16="http://schemas.microsoft.com/office/drawing/2014/main" val="3841069732"/>
                        </a:ext>
                      </a:extLst>
                    </a:gridCol>
                    <a:gridCol w="1481151">
                      <a:extLst>
                        <a:ext uri="{9D8B030D-6E8A-4147-A177-3AD203B41FA5}">
                          <a16:colId xmlns:a16="http://schemas.microsoft.com/office/drawing/2014/main" val="4293644363"/>
                        </a:ext>
                      </a:extLst>
                    </a:gridCol>
                  </a:tblGrid>
                  <a:tr h="2693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273" t="-2273" r="-761364" b="-661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0000" t="-2273" r="-644444" b="-661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4545" t="-2273" r="-559091" b="-661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54918" t="-2273" r="-820" b="-66136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11599804"/>
                      </a:ext>
                    </a:extLst>
                  </a:tr>
                  <a:tr h="269300">
                    <a:tc>
                      <a:txBody>
                        <a:bodyPr/>
                        <a:lstStyle/>
                        <a:p>
                          <a:r>
                            <a:rPr lang="en-US" sz="1300" dirty="0" smtClean="0"/>
                            <a:t>  a</a:t>
                          </a:r>
                          <a:endParaRPr lang="en-US" sz="13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0000" t="-100000" r="-644444" b="-54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4545" t="-100000" r="-559091" b="-54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54918" t="-100000" r="-820" b="-54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4795380"/>
                      </a:ext>
                    </a:extLst>
                  </a:tr>
                  <a:tr h="1211851"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10190495"/>
                      </a:ext>
                    </a:extLst>
                  </a:tr>
                  <a:tr h="269300"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300" dirty="0"/>
                        </a:p>
                      </a:txBody>
                      <a:tcPr marL="67325" marR="67325" marT="33663" marB="33663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54918" t="-656818" r="-820" b="-681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99888968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7" name="Group 6"/>
          <p:cNvGrpSpPr/>
          <p:nvPr/>
        </p:nvGrpSpPr>
        <p:grpSpPr>
          <a:xfrm>
            <a:off x="1911350" y="2510848"/>
            <a:ext cx="623208" cy="416502"/>
            <a:chOff x="3668709" y="3054350"/>
            <a:chExt cx="959647" cy="64135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3751438" y="3054350"/>
              <a:ext cx="0" cy="641350"/>
            </a:xfrm>
            <a:prstGeom prst="line">
              <a:avLst/>
            </a:prstGeom>
            <a:ln w="63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754613" y="3054350"/>
              <a:ext cx="0" cy="641350"/>
            </a:xfrm>
            <a:prstGeom prst="line">
              <a:avLst/>
            </a:prstGeom>
            <a:ln w="63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4015581" y="3054350"/>
              <a:ext cx="0" cy="641350"/>
            </a:xfrm>
            <a:prstGeom prst="line">
              <a:avLst/>
            </a:prstGeom>
            <a:ln w="63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4288631" y="3054350"/>
              <a:ext cx="0" cy="641350"/>
            </a:xfrm>
            <a:prstGeom prst="line">
              <a:avLst/>
            </a:prstGeom>
            <a:ln w="63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4558506" y="3054350"/>
              <a:ext cx="0" cy="641350"/>
            </a:xfrm>
            <a:prstGeom prst="line">
              <a:avLst/>
            </a:prstGeom>
            <a:ln w="63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675856" y="3124569"/>
              <a:ext cx="952500" cy="0"/>
            </a:xfrm>
            <a:prstGeom prst="line">
              <a:avLst/>
            </a:prstGeom>
            <a:ln w="63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3668709" y="3394073"/>
              <a:ext cx="952500" cy="0"/>
            </a:xfrm>
            <a:prstGeom prst="line">
              <a:avLst/>
            </a:prstGeom>
            <a:ln w="63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675856" y="3658988"/>
              <a:ext cx="952500" cy="0"/>
            </a:xfrm>
            <a:prstGeom prst="line">
              <a:avLst/>
            </a:prstGeom>
            <a:ln w="63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420013" y="1444008"/>
                <a:ext cx="1877245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2×3</m:t>
                    </m:r>
                  </m:oMath>
                </a14:m>
                <a:r>
                  <a:rPr lang="en-US" sz="1600" dirty="0" smtClean="0"/>
                  <a:t> neighborhood</a:t>
                </a:r>
                <a:endParaRPr lang="en-US" sz="16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0013" y="1444008"/>
                <a:ext cx="1877245" cy="338554"/>
              </a:xfrm>
              <a:prstGeom prst="rect">
                <a:avLst/>
              </a:prstGeom>
              <a:blipFill>
                <a:blip r:embed="rId5"/>
                <a:stretch>
                  <a:fillRect t="-5455" b="-2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5925088" y="2637101"/>
                <a:ext cx="526657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 smtClean="0">
                    <a:solidFill>
                      <a:srgbClr val="92D050"/>
                    </a:solidFill>
                  </a:rPr>
                  <a:t>Legal neighborhoods:  </a:t>
                </a:r>
                <a:r>
                  <a:rPr lang="en-US" sz="1600" dirty="0" smtClean="0"/>
                  <a:t>consistent with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1600" dirty="0" smtClean="0"/>
                  <a:t>’s transition function</a:t>
                </a:r>
                <a:endParaRPr lang="en-US" sz="1600" dirty="0"/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5088" y="2637101"/>
                <a:ext cx="5266570" cy="338554"/>
              </a:xfrm>
              <a:prstGeom prst="rect">
                <a:avLst/>
              </a:prstGeom>
              <a:blipFill>
                <a:blip r:embed="rId6"/>
                <a:stretch>
                  <a:fillRect l="-694" t="-5455" b="-2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/>
              <p:cNvSpPr/>
              <p:nvPr/>
            </p:nvSpPr>
            <p:spPr>
              <a:xfrm>
                <a:off x="5925088" y="3650480"/>
                <a:ext cx="5604611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 smtClean="0">
                    <a:solidFill>
                      <a:srgbClr val="FF0000"/>
                    </a:solidFill>
                  </a:rPr>
                  <a:t>Illegal neighborhoods: </a:t>
                </a:r>
                <a:r>
                  <a:rPr lang="en-US" sz="1600" dirty="0" smtClean="0"/>
                  <a:t>not consistent with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1600" dirty="0" smtClean="0"/>
                  <a:t>’s transition function</a:t>
                </a:r>
                <a:endParaRPr lang="en-US" sz="1600" dirty="0"/>
              </a:p>
            </p:txBody>
          </p:sp>
        </mc:Choice>
        <mc:Fallback xmlns="">
          <p:sp>
            <p:nvSpPr>
              <p:cNvPr id="62" name="Rectangle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5088" y="3650480"/>
                <a:ext cx="5604611" cy="338554"/>
              </a:xfrm>
              <a:prstGeom prst="rect">
                <a:avLst/>
              </a:prstGeom>
              <a:blipFill>
                <a:blip r:embed="rId7"/>
                <a:stretch>
                  <a:fillRect l="-653" t="-5455" b="-2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0" name="Table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671538"/>
              </p:ext>
            </p:extLst>
          </p:nvPr>
        </p:nvGraphicFramePr>
        <p:xfrm>
          <a:off x="3852043" y="1904733"/>
          <a:ext cx="727215" cy="4869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2405">
                  <a:extLst>
                    <a:ext uri="{9D8B030D-6E8A-4147-A177-3AD203B41FA5}">
                      <a16:colId xmlns:a16="http://schemas.microsoft.com/office/drawing/2014/main" val="3113381756"/>
                    </a:ext>
                  </a:extLst>
                </a:gridCol>
                <a:gridCol w="242405">
                  <a:extLst>
                    <a:ext uri="{9D8B030D-6E8A-4147-A177-3AD203B41FA5}">
                      <a16:colId xmlns:a16="http://schemas.microsoft.com/office/drawing/2014/main" val="648308647"/>
                    </a:ext>
                  </a:extLst>
                </a:gridCol>
                <a:gridCol w="242405">
                  <a:extLst>
                    <a:ext uri="{9D8B030D-6E8A-4147-A177-3AD203B41FA5}">
                      <a16:colId xmlns:a16="http://schemas.microsoft.com/office/drawing/2014/main" val="3155272084"/>
                    </a:ext>
                  </a:extLst>
                </a:gridCol>
              </a:tblGrid>
              <a:tr h="242405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9372212"/>
                  </a:ext>
                </a:extLst>
              </a:tr>
              <a:tr h="242405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748385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1" name="Table 10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1993124"/>
                  </p:ext>
                </p:extLst>
              </p:nvPr>
            </p:nvGraphicFramePr>
            <p:xfrm>
              <a:off x="7304757" y="3036248"/>
              <a:ext cx="727215" cy="48696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42405">
                      <a:extLst>
                        <a:ext uri="{9D8B030D-6E8A-4147-A177-3AD203B41FA5}">
                          <a16:colId xmlns:a16="http://schemas.microsoft.com/office/drawing/2014/main" val="3113381756"/>
                        </a:ext>
                      </a:extLst>
                    </a:gridCol>
                    <a:gridCol w="242405">
                      <a:extLst>
                        <a:ext uri="{9D8B030D-6E8A-4147-A177-3AD203B41FA5}">
                          <a16:colId xmlns:a16="http://schemas.microsoft.com/office/drawing/2014/main" val="648308647"/>
                        </a:ext>
                      </a:extLst>
                    </a:gridCol>
                    <a:gridCol w="242405">
                      <a:extLst>
                        <a:ext uri="{9D8B030D-6E8A-4147-A177-3AD203B41FA5}">
                          <a16:colId xmlns:a16="http://schemas.microsoft.com/office/drawing/2014/main" val="3155272084"/>
                        </a:ext>
                      </a:extLst>
                    </a:gridCol>
                  </a:tblGrid>
                  <a:tr h="24240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a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b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19372212"/>
                      </a:ext>
                    </a:extLst>
                  </a:tr>
                  <a:tr h="24240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a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c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7674838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1" name="Table 10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1993124"/>
                  </p:ext>
                </p:extLst>
              </p:nvPr>
            </p:nvGraphicFramePr>
            <p:xfrm>
              <a:off x="7304757" y="3036248"/>
              <a:ext cx="727215" cy="48696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42405">
                      <a:extLst>
                        <a:ext uri="{9D8B030D-6E8A-4147-A177-3AD203B41FA5}">
                          <a16:colId xmlns:a16="http://schemas.microsoft.com/office/drawing/2014/main" val="3113381756"/>
                        </a:ext>
                      </a:extLst>
                    </a:gridCol>
                    <a:gridCol w="242405">
                      <a:extLst>
                        <a:ext uri="{9D8B030D-6E8A-4147-A177-3AD203B41FA5}">
                          <a16:colId xmlns:a16="http://schemas.microsoft.com/office/drawing/2014/main" val="648308647"/>
                        </a:ext>
                      </a:extLst>
                    </a:gridCol>
                    <a:gridCol w="242405">
                      <a:extLst>
                        <a:ext uri="{9D8B030D-6E8A-4147-A177-3AD203B41FA5}">
                          <a16:colId xmlns:a16="http://schemas.microsoft.com/office/drawing/2014/main" val="3155272084"/>
                        </a:ext>
                      </a:extLst>
                    </a:gridCol>
                  </a:tblGrid>
                  <a:tr h="24348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a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102500" t="-7500" r="-105000" b="-1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b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19372212"/>
                      </a:ext>
                    </a:extLst>
                  </a:tr>
                  <a:tr h="2434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2500" t="-107500" r="-205000" b="-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a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c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767483859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02" name="Table 10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094508"/>
              </p:ext>
            </p:extLst>
          </p:nvPr>
        </p:nvGraphicFramePr>
        <p:xfrm>
          <a:off x="8386364" y="3036248"/>
          <a:ext cx="727215" cy="4869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2405">
                  <a:extLst>
                    <a:ext uri="{9D8B030D-6E8A-4147-A177-3AD203B41FA5}">
                      <a16:colId xmlns:a16="http://schemas.microsoft.com/office/drawing/2014/main" val="3113381756"/>
                    </a:ext>
                  </a:extLst>
                </a:gridCol>
                <a:gridCol w="242405">
                  <a:extLst>
                    <a:ext uri="{9D8B030D-6E8A-4147-A177-3AD203B41FA5}">
                      <a16:colId xmlns:a16="http://schemas.microsoft.com/office/drawing/2014/main" val="648308647"/>
                    </a:ext>
                  </a:extLst>
                </a:gridCol>
                <a:gridCol w="242405">
                  <a:extLst>
                    <a:ext uri="{9D8B030D-6E8A-4147-A177-3AD203B41FA5}">
                      <a16:colId xmlns:a16="http://schemas.microsoft.com/office/drawing/2014/main" val="3155272084"/>
                    </a:ext>
                  </a:extLst>
                </a:gridCol>
              </a:tblGrid>
              <a:tr h="24240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</a:t>
                      </a:r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b</a:t>
                      </a:r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</a:t>
                      </a:r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9372212"/>
                  </a:ext>
                </a:extLst>
              </a:tr>
              <a:tr h="24240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</a:t>
                      </a:r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b</a:t>
                      </a:r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</a:t>
                      </a:r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748385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3" name="Table 10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01692484"/>
                  </p:ext>
                </p:extLst>
              </p:nvPr>
            </p:nvGraphicFramePr>
            <p:xfrm>
              <a:off x="9473758" y="3036248"/>
              <a:ext cx="727215" cy="48696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42405">
                      <a:extLst>
                        <a:ext uri="{9D8B030D-6E8A-4147-A177-3AD203B41FA5}">
                          <a16:colId xmlns:a16="http://schemas.microsoft.com/office/drawing/2014/main" val="3113381756"/>
                        </a:ext>
                      </a:extLst>
                    </a:gridCol>
                    <a:gridCol w="242405">
                      <a:extLst>
                        <a:ext uri="{9D8B030D-6E8A-4147-A177-3AD203B41FA5}">
                          <a16:colId xmlns:a16="http://schemas.microsoft.com/office/drawing/2014/main" val="648308647"/>
                        </a:ext>
                      </a:extLst>
                    </a:gridCol>
                    <a:gridCol w="242405">
                      <a:extLst>
                        <a:ext uri="{9D8B030D-6E8A-4147-A177-3AD203B41FA5}">
                          <a16:colId xmlns:a16="http://schemas.microsoft.com/office/drawing/2014/main" val="3155272084"/>
                        </a:ext>
                      </a:extLst>
                    </a:gridCol>
                  </a:tblGrid>
                  <a:tr h="24240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a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b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c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19372212"/>
                      </a:ext>
                    </a:extLst>
                  </a:tr>
                  <a:tr h="24240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a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b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7674838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3" name="Table 10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01692484"/>
                  </p:ext>
                </p:extLst>
              </p:nvPr>
            </p:nvGraphicFramePr>
            <p:xfrm>
              <a:off x="9473758" y="3036248"/>
              <a:ext cx="727215" cy="48696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42405">
                      <a:extLst>
                        <a:ext uri="{9D8B030D-6E8A-4147-A177-3AD203B41FA5}">
                          <a16:colId xmlns:a16="http://schemas.microsoft.com/office/drawing/2014/main" val="3113381756"/>
                        </a:ext>
                      </a:extLst>
                    </a:gridCol>
                    <a:gridCol w="242405">
                      <a:extLst>
                        <a:ext uri="{9D8B030D-6E8A-4147-A177-3AD203B41FA5}">
                          <a16:colId xmlns:a16="http://schemas.microsoft.com/office/drawing/2014/main" val="648308647"/>
                        </a:ext>
                      </a:extLst>
                    </a:gridCol>
                    <a:gridCol w="242405">
                      <a:extLst>
                        <a:ext uri="{9D8B030D-6E8A-4147-A177-3AD203B41FA5}">
                          <a16:colId xmlns:a16="http://schemas.microsoft.com/office/drawing/2014/main" val="3155272084"/>
                        </a:ext>
                      </a:extLst>
                    </a:gridCol>
                  </a:tblGrid>
                  <a:tr h="24348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a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b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c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19372212"/>
                      </a:ext>
                    </a:extLst>
                  </a:tr>
                  <a:tr h="24348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a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b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202500" t="-107500" r="-5000" b="-2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67483859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04" name="Table 10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6329108"/>
              </p:ext>
            </p:extLst>
          </p:nvPr>
        </p:nvGraphicFramePr>
        <p:xfrm>
          <a:off x="10561152" y="3036248"/>
          <a:ext cx="727215" cy="4869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2405">
                  <a:extLst>
                    <a:ext uri="{9D8B030D-6E8A-4147-A177-3AD203B41FA5}">
                      <a16:colId xmlns:a16="http://schemas.microsoft.com/office/drawing/2014/main" val="3113381756"/>
                    </a:ext>
                  </a:extLst>
                </a:gridCol>
                <a:gridCol w="242405">
                  <a:extLst>
                    <a:ext uri="{9D8B030D-6E8A-4147-A177-3AD203B41FA5}">
                      <a16:colId xmlns:a16="http://schemas.microsoft.com/office/drawing/2014/main" val="648308647"/>
                    </a:ext>
                  </a:extLst>
                </a:gridCol>
                <a:gridCol w="242405">
                  <a:extLst>
                    <a:ext uri="{9D8B030D-6E8A-4147-A177-3AD203B41FA5}">
                      <a16:colId xmlns:a16="http://schemas.microsoft.com/office/drawing/2014/main" val="3155272084"/>
                    </a:ext>
                  </a:extLst>
                </a:gridCol>
              </a:tblGrid>
              <a:tr h="24240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</a:t>
                      </a:r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b</a:t>
                      </a:r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</a:t>
                      </a:r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9372212"/>
                  </a:ext>
                </a:extLst>
              </a:tr>
              <a:tr h="24240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</a:t>
                      </a:r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b</a:t>
                      </a:r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</a:t>
                      </a:r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7483859"/>
                  </a:ext>
                </a:extLst>
              </a:tr>
            </a:tbl>
          </a:graphicData>
        </a:graphic>
      </p:graphicFrame>
      <p:graphicFrame>
        <p:nvGraphicFramePr>
          <p:cNvPr id="105" name="Table 10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348035"/>
              </p:ext>
            </p:extLst>
          </p:nvPr>
        </p:nvGraphicFramePr>
        <p:xfrm>
          <a:off x="7304757" y="4049627"/>
          <a:ext cx="727215" cy="4869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2405">
                  <a:extLst>
                    <a:ext uri="{9D8B030D-6E8A-4147-A177-3AD203B41FA5}">
                      <a16:colId xmlns:a16="http://schemas.microsoft.com/office/drawing/2014/main" val="3113381756"/>
                    </a:ext>
                  </a:extLst>
                </a:gridCol>
                <a:gridCol w="242405">
                  <a:extLst>
                    <a:ext uri="{9D8B030D-6E8A-4147-A177-3AD203B41FA5}">
                      <a16:colId xmlns:a16="http://schemas.microsoft.com/office/drawing/2014/main" val="648308647"/>
                    </a:ext>
                  </a:extLst>
                </a:gridCol>
                <a:gridCol w="242405">
                  <a:extLst>
                    <a:ext uri="{9D8B030D-6E8A-4147-A177-3AD203B41FA5}">
                      <a16:colId xmlns:a16="http://schemas.microsoft.com/office/drawing/2014/main" val="3155272084"/>
                    </a:ext>
                  </a:extLst>
                </a:gridCol>
              </a:tblGrid>
              <a:tr h="24240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</a:t>
                      </a:r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b</a:t>
                      </a:r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</a:t>
                      </a:r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9372212"/>
                  </a:ext>
                </a:extLst>
              </a:tr>
              <a:tr h="24240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</a:t>
                      </a:r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</a:t>
                      </a:r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</a:t>
                      </a:r>
                      <a:endParaRPr lang="en-US" sz="1200" dirty="0"/>
                    </a:p>
                  </a:txBody>
                  <a:tcPr marL="60601" marR="60601" marT="30301" marB="303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748385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6" name="Table 10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78759818"/>
                  </p:ext>
                </p:extLst>
              </p:nvPr>
            </p:nvGraphicFramePr>
            <p:xfrm>
              <a:off x="8386364" y="4049627"/>
              <a:ext cx="727215" cy="48696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42405">
                      <a:extLst>
                        <a:ext uri="{9D8B030D-6E8A-4147-A177-3AD203B41FA5}">
                          <a16:colId xmlns:a16="http://schemas.microsoft.com/office/drawing/2014/main" val="3113381756"/>
                        </a:ext>
                      </a:extLst>
                    </a:gridCol>
                    <a:gridCol w="242405">
                      <a:extLst>
                        <a:ext uri="{9D8B030D-6E8A-4147-A177-3AD203B41FA5}">
                          <a16:colId xmlns:a16="http://schemas.microsoft.com/office/drawing/2014/main" val="648308647"/>
                        </a:ext>
                      </a:extLst>
                    </a:gridCol>
                    <a:gridCol w="242405">
                      <a:extLst>
                        <a:ext uri="{9D8B030D-6E8A-4147-A177-3AD203B41FA5}">
                          <a16:colId xmlns:a16="http://schemas.microsoft.com/office/drawing/2014/main" val="3155272084"/>
                        </a:ext>
                      </a:extLst>
                    </a:gridCol>
                  </a:tblGrid>
                  <a:tr h="24240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a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b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c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19372212"/>
                      </a:ext>
                    </a:extLst>
                  </a:tr>
                  <a:tr h="24240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a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c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7674838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6" name="Table 10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78759818"/>
                  </p:ext>
                </p:extLst>
              </p:nvPr>
            </p:nvGraphicFramePr>
            <p:xfrm>
              <a:off x="8386364" y="4049627"/>
              <a:ext cx="727215" cy="48696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42405">
                      <a:extLst>
                        <a:ext uri="{9D8B030D-6E8A-4147-A177-3AD203B41FA5}">
                          <a16:colId xmlns:a16="http://schemas.microsoft.com/office/drawing/2014/main" val="3113381756"/>
                        </a:ext>
                      </a:extLst>
                    </a:gridCol>
                    <a:gridCol w="242405">
                      <a:extLst>
                        <a:ext uri="{9D8B030D-6E8A-4147-A177-3AD203B41FA5}">
                          <a16:colId xmlns:a16="http://schemas.microsoft.com/office/drawing/2014/main" val="648308647"/>
                        </a:ext>
                      </a:extLst>
                    </a:gridCol>
                    <a:gridCol w="242405">
                      <a:extLst>
                        <a:ext uri="{9D8B030D-6E8A-4147-A177-3AD203B41FA5}">
                          <a16:colId xmlns:a16="http://schemas.microsoft.com/office/drawing/2014/main" val="3155272084"/>
                        </a:ext>
                      </a:extLst>
                    </a:gridCol>
                  </a:tblGrid>
                  <a:tr h="24348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a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b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c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19372212"/>
                      </a:ext>
                    </a:extLst>
                  </a:tr>
                  <a:tr h="24348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a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100000" t="-110000" r="-102439" b="-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c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76748385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7" name="Table 10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93012516"/>
                  </p:ext>
                </p:extLst>
              </p:nvPr>
            </p:nvGraphicFramePr>
            <p:xfrm>
              <a:off x="9473758" y="4049627"/>
              <a:ext cx="727215" cy="48696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42405">
                      <a:extLst>
                        <a:ext uri="{9D8B030D-6E8A-4147-A177-3AD203B41FA5}">
                          <a16:colId xmlns:a16="http://schemas.microsoft.com/office/drawing/2014/main" val="3113381756"/>
                        </a:ext>
                      </a:extLst>
                    </a:gridCol>
                    <a:gridCol w="242405">
                      <a:extLst>
                        <a:ext uri="{9D8B030D-6E8A-4147-A177-3AD203B41FA5}">
                          <a16:colId xmlns:a16="http://schemas.microsoft.com/office/drawing/2014/main" val="648308647"/>
                        </a:ext>
                      </a:extLst>
                    </a:gridCol>
                    <a:gridCol w="242405">
                      <a:extLst>
                        <a:ext uri="{9D8B030D-6E8A-4147-A177-3AD203B41FA5}">
                          <a16:colId xmlns:a16="http://schemas.microsoft.com/office/drawing/2014/main" val="3155272084"/>
                        </a:ext>
                      </a:extLst>
                    </a:gridCol>
                  </a:tblGrid>
                  <a:tr h="24240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a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c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19372212"/>
                      </a:ext>
                    </a:extLst>
                  </a:tr>
                  <a:tr h="24240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a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b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c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7674838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7" name="Table 10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93012516"/>
                  </p:ext>
                </p:extLst>
              </p:nvPr>
            </p:nvGraphicFramePr>
            <p:xfrm>
              <a:off x="9473758" y="4049627"/>
              <a:ext cx="727215" cy="48696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42405">
                      <a:extLst>
                        <a:ext uri="{9D8B030D-6E8A-4147-A177-3AD203B41FA5}">
                          <a16:colId xmlns:a16="http://schemas.microsoft.com/office/drawing/2014/main" val="3113381756"/>
                        </a:ext>
                      </a:extLst>
                    </a:gridCol>
                    <a:gridCol w="242405">
                      <a:extLst>
                        <a:ext uri="{9D8B030D-6E8A-4147-A177-3AD203B41FA5}">
                          <a16:colId xmlns:a16="http://schemas.microsoft.com/office/drawing/2014/main" val="648308647"/>
                        </a:ext>
                      </a:extLst>
                    </a:gridCol>
                    <a:gridCol w="242405">
                      <a:extLst>
                        <a:ext uri="{9D8B030D-6E8A-4147-A177-3AD203B41FA5}">
                          <a16:colId xmlns:a16="http://schemas.microsoft.com/office/drawing/2014/main" val="3155272084"/>
                        </a:ext>
                      </a:extLst>
                    </a:gridCol>
                  </a:tblGrid>
                  <a:tr h="24348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a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1"/>
                          <a:stretch>
                            <a:fillRect l="-102500" t="-7317" r="-105000" b="-121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c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19372212"/>
                      </a:ext>
                    </a:extLst>
                  </a:tr>
                  <a:tr h="24348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a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b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c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76748385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8" name="Table 10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30129618"/>
                  </p:ext>
                </p:extLst>
              </p:nvPr>
            </p:nvGraphicFramePr>
            <p:xfrm>
              <a:off x="10561152" y="4049627"/>
              <a:ext cx="727215" cy="48696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42405">
                      <a:extLst>
                        <a:ext uri="{9D8B030D-6E8A-4147-A177-3AD203B41FA5}">
                          <a16:colId xmlns:a16="http://schemas.microsoft.com/office/drawing/2014/main" val="3113381756"/>
                        </a:ext>
                      </a:extLst>
                    </a:gridCol>
                    <a:gridCol w="242405">
                      <a:extLst>
                        <a:ext uri="{9D8B030D-6E8A-4147-A177-3AD203B41FA5}">
                          <a16:colId xmlns:a16="http://schemas.microsoft.com/office/drawing/2014/main" val="648308647"/>
                        </a:ext>
                      </a:extLst>
                    </a:gridCol>
                    <a:gridCol w="242405">
                      <a:extLst>
                        <a:ext uri="{9D8B030D-6E8A-4147-A177-3AD203B41FA5}">
                          <a16:colId xmlns:a16="http://schemas.microsoft.com/office/drawing/2014/main" val="3155272084"/>
                        </a:ext>
                      </a:extLst>
                    </a:gridCol>
                  </a:tblGrid>
                  <a:tr h="24240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a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c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19372212"/>
                      </a:ext>
                    </a:extLst>
                  </a:tr>
                  <a:tr h="24240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d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7674838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8" name="Table 10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30129618"/>
                  </p:ext>
                </p:extLst>
              </p:nvPr>
            </p:nvGraphicFramePr>
            <p:xfrm>
              <a:off x="10561152" y="4049627"/>
              <a:ext cx="727215" cy="48696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42405">
                      <a:extLst>
                        <a:ext uri="{9D8B030D-6E8A-4147-A177-3AD203B41FA5}">
                          <a16:colId xmlns:a16="http://schemas.microsoft.com/office/drawing/2014/main" val="3113381756"/>
                        </a:ext>
                      </a:extLst>
                    </a:gridCol>
                    <a:gridCol w="242405">
                      <a:extLst>
                        <a:ext uri="{9D8B030D-6E8A-4147-A177-3AD203B41FA5}">
                          <a16:colId xmlns:a16="http://schemas.microsoft.com/office/drawing/2014/main" val="648308647"/>
                        </a:ext>
                      </a:extLst>
                    </a:gridCol>
                    <a:gridCol w="242405">
                      <a:extLst>
                        <a:ext uri="{9D8B030D-6E8A-4147-A177-3AD203B41FA5}">
                          <a16:colId xmlns:a16="http://schemas.microsoft.com/office/drawing/2014/main" val="3155272084"/>
                        </a:ext>
                      </a:extLst>
                    </a:gridCol>
                  </a:tblGrid>
                  <a:tr h="24348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a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2"/>
                          <a:stretch>
                            <a:fillRect l="-102500" t="-7317" r="-105000" b="-121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c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19372212"/>
                      </a:ext>
                    </a:extLst>
                  </a:tr>
                  <a:tr h="2434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2"/>
                          <a:stretch>
                            <a:fillRect l="-2500" t="-110000" r="-205000" b="-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 smtClean="0"/>
                            <a:t>d</a:t>
                          </a:r>
                          <a:endParaRPr lang="en-US" sz="1200" dirty="0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601" marR="60601" marT="30301" marB="3030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2"/>
                          <a:stretch>
                            <a:fillRect l="-202500" t="-110000" r="-5000" b="-2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67483859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09" name="Rectangle 108"/>
          <p:cNvSpPr/>
          <p:nvPr/>
        </p:nvSpPr>
        <p:spPr>
          <a:xfrm>
            <a:off x="6103618" y="2995455"/>
            <a:ext cx="10210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600" dirty="0" smtClean="0"/>
              <a:t>potential</a:t>
            </a:r>
            <a:br>
              <a:rPr lang="en-US" sz="1600" dirty="0" smtClean="0"/>
            </a:br>
            <a:r>
              <a:rPr lang="en-US" sz="1600" dirty="0" smtClean="0"/>
              <a:t>examples:</a:t>
            </a:r>
            <a:endParaRPr lang="en-US" sz="1600" dirty="0"/>
          </a:p>
        </p:txBody>
      </p:sp>
      <p:sp>
        <p:nvSpPr>
          <p:cNvPr id="110" name="Rectangle 109"/>
          <p:cNvSpPr/>
          <p:nvPr/>
        </p:nvSpPr>
        <p:spPr>
          <a:xfrm>
            <a:off x="6103618" y="4122153"/>
            <a:ext cx="102104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examples:</a:t>
            </a:r>
            <a:endParaRPr lang="en-US" sz="1600" dirty="0"/>
          </a:p>
        </p:txBody>
      </p:sp>
      <p:graphicFrame>
        <p:nvGraphicFramePr>
          <p:cNvPr id="113" name="Table 1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081922"/>
              </p:ext>
            </p:extLst>
          </p:nvPr>
        </p:nvGraphicFramePr>
        <p:xfrm>
          <a:off x="3249997" y="6137218"/>
          <a:ext cx="727215" cy="484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2405">
                  <a:extLst>
                    <a:ext uri="{9D8B030D-6E8A-4147-A177-3AD203B41FA5}">
                      <a16:colId xmlns:a16="http://schemas.microsoft.com/office/drawing/2014/main" val="3113381756"/>
                    </a:ext>
                  </a:extLst>
                </a:gridCol>
                <a:gridCol w="242405">
                  <a:extLst>
                    <a:ext uri="{9D8B030D-6E8A-4147-A177-3AD203B41FA5}">
                      <a16:colId xmlns:a16="http://schemas.microsoft.com/office/drawing/2014/main" val="648308647"/>
                    </a:ext>
                  </a:extLst>
                </a:gridCol>
                <a:gridCol w="242405">
                  <a:extLst>
                    <a:ext uri="{9D8B030D-6E8A-4147-A177-3AD203B41FA5}">
                      <a16:colId xmlns:a16="http://schemas.microsoft.com/office/drawing/2014/main" val="3155272084"/>
                    </a:ext>
                  </a:extLst>
                </a:gridCol>
              </a:tblGrid>
              <a:tr h="242405"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r</a:t>
                      </a:r>
                      <a:endParaRPr lang="en-US" sz="1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s</a:t>
                      </a:r>
                      <a:endParaRPr lang="en-US" sz="1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9372212"/>
                  </a:ext>
                </a:extLst>
              </a:tr>
              <a:tr h="2424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y</a:t>
                      </a:r>
                      <a:endParaRPr lang="en-US" sz="1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z</a:t>
                      </a:r>
                      <a:endParaRPr lang="en-US" sz="1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7483859"/>
                  </a:ext>
                </a:extLst>
              </a:tr>
            </a:tbl>
          </a:graphicData>
        </a:graphic>
      </p:graphicFrame>
      <p:sp>
        <p:nvSpPr>
          <p:cNvPr id="114" name="Rectangle 113"/>
          <p:cNvSpPr/>
          <p:nvPr/>
        </p:nvSpPr>
        <p:spPr>
          <a:xfrm>
            <a:off x="3291602" y="5768536"/>
            <a:ext cx="61048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Legal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Rectangle 114"/>
              <p:cNvSpPr/>
              <p:nvPr/>
            </p:nvSpPr>
            <p:spPr>
              <a:xfrm>
                <a:off x="3249997" y="5232699"/>
                <a:ext cx="8100872" cy="837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⋁"/>
                          <m:subHide m:val="on"/>
                          <m:supHide m:val="on"/>
                          <m:ctrlPr>
                            <a:rPr lang="en-US" sz="2000" i="1" dirty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d>
                            <m:dPr>
                              <m:ctrlPr>
                                <a:rPr lang="en-US" sz="2000" b="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−1,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0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r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0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∧ </m:t>
                              </m:r>
                              <m:sSub>
                                <m:sSubPr>
                                  <m:ctrlPr>
                                    <a:rPr lang="en-US" sz="2000" b="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0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s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0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∧ </m:t>
                              </m:r>
                              <m:sSub>
                                <m:sSubPr>
                                  <m:ctrlPr>
                                    <a:rPr lang="en-US" sz="2000" b="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0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t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0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∧ </m:t>
                              </m:r>
                              <m:sSub>
                                <m:sSubPr>
                                  <m:ctrlPr>
                                    <a:rPr lang="en-US" sz="2000" b="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0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v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0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∧ </m:t>
                              </m:r>
                              <m:sSub>
                                <m:sSubPr>
                                  <m:ctrlPr>
                                    <a:rPr lang="en-US" sz="2000" b="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0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y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0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∧ </m:t>
                              </m:r>
                              <m:sSub>
                                <m:sSubPr>
                                  <m:ctrlPr>
                                    <a:rPr lang="en-US" sz="2000" b="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0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z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0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m:rPr>
                              <m:nor/>
                            </m:rPr>
                            <a:rPr lang="en-US" sz="2000" dirty="0"/>
                            <m:t>  </m:t>
                          </m:r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15" name="Rectangle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9997" y="5232699"/>
                <a:ext cx="8100872" cy="837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Rectangle 115"/>
              <p:cNvSpPr/>
              <p:nvPr/>
            </p:nvSpPr>
            <p:spPr>
              <a:xfrm>
                <a:off x="974492" y="5438532"/>
                <a:ext cx="115839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𝜙</m:t>
                      </m:r>
                      <m:r>
                        <m:rPr>
                          <m:nor/>
                        </m:rPr>
                        <a:rPr lang="en-US" sz="2000" baseline="-25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move</m:t>
                      </m:r>
                      <m:r>
                        <m:rPr>
                          <m:nor/>
                        </m:rPr>
                        <a:rPr lang="en-US" sz="2000" b="0" i="0" baseline="-2500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00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16" name="Rectangle 1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492" y="5438532"/>
                <a:ext cx="1158394" cy="400110"/>
              </a:xfrm>
              <a:prstGeom prst="rect">
                <a:avLst/>
              </a:prstGeom>
              <a:blipFill>
                <a:blip r:embed="rId14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Rectangle 116"/>
              <p:cNvSpPr/>
              <p:nvPr/>
            </p:nvSpPr>
            <p:spPr>
              <a:xfrm>
                <a:off x="1957070" y="5196912"/>
                <a:ext cx="9480550" cy="9614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⋀"/>
                          <m:supHide m:val="on"/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&lt;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sub>
                        <m:sup/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phant>
                                <m:phantPr>
                                  <m:show m:val="off"/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nary>
                                    <m:naryPr>
                                      <m:chr m:val="⋁"/>
                                      <m:supHide m:val="on"/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∈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200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∪</m:t>
                                      </m:r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𝑄</m:t>
                                      </m:r>
                                    </m:sub>
                                    <m:sup/>
                                    <m:e>
                                      <m:sSub>
                                        <m:sSubPr>
                                          <m:ctrlPr>
                                            <a:rPr lang="en-US" sz="2000" b="0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  <m: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  <m: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</m:sub>
                                      </m:sSub>
                                    </m:e>
                                  </m:nary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 ∧   </m:t>
                                  </m:r>
                                  <m:nary>
                                    <m:naryPr>
                                      <m:chr m:val="⋀"/>
                                      <m:supHide m:val="on"/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f>
                                        <m:fPr>
                                          <m:type m:val="noBar"/>
                                          <m:ctrlP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  <m: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  <m: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  <m:t>∈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000">
                                              <a:latin typeface="Cambria Math" panose="02040503050406030204" pitchFamily="18" charset="0"/>
                                            </a:rPr>
                                            <m:t>Σ</m:t>
                                          </m:r>
                                          <m: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  <m:t>∪</m:t>
                                          </m:r>
                                          <m: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  <m:t>𝑄</m:t>
                                          </m:r>
                                        </m:num>
                                        <m:den>
                                          <m: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  <m: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  <m:t>≠</m:t>
                                          </m:r>
                                          <m: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den>
                                      </m:f>
                                    </m:sub>
                                    <m:sup/>
                                    <m:e>
                                      <m:d>
                                        <m:dPr>
                                          <m:ctrlPr>
                                            <a:rPr lang="en-US" sz="2000" b="0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bar>
                                            <m:barPr>
                                              <m:pos m:val="top"/>
                                              <m:ctrlPr>
                                                <a:rPr lang="en-US" sz="2000" i="1" dirty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bar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000" i="1" dirty="0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𝑥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  <m:r>
                                                    <a:rPr lang="en-US" sz="2000" i="1">
                                                      <a:latin typeface="Cambria Math" panose="02040503050406030204" pitchFamily="18" charset="0"/>
                                                    </a:rPr>
                                                    <m:t>,</m:t>
                                                  </m:r>
                                                  <m:r>
                                                    <a:rPr lang="en-US" sz="20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𝑗</m:t>
                                                  </m:r>
                                                  <m:r>
                                                    <a:rPr lang="en-US" sz="2000" i="1">
                                                      <a:latin typeface="Cambria Math" panose="02040503050406030204" pitchFamily="18" charset="0"/>
                                                    </a:rPr>
                                                    <m:t>,</m:t>
                                                  </m:r>
                                                  <m:r>
                                                    <a:rPr lang="en-US" sz="2000" i="1">
                                                      <a:latin typeface="Cambria Math" panose="02040503050406030204" pitchFamily="18" charset="0"/>
                                                    </a:rPr>
                                                    <m:t>𝜎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000" i="1">
                                                  <a:latin typeface="Cambria Math" panose="02040503050406030204" pitchFamily="18" charset="0"/>
                                                </a:rPr>
                                                <m:t>∧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000" i="1" dirty="0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𝑥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  <m:r>
                                                    <a:rPr lang="en-US" sz="2000" i="1">
                                                      <a:latin typeface="Cambria Math" panose="02040503050406030204" pitchFamily="18" charset="0"/>
                                                    </a:rPr>
                                                    <m:t>,</m:t>
                                                  </m:r>
                                                  <m:r>
                                                    <a:rPr lang="en-US" sz="20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𝑗</m:t>
                                                  </m:r>
                                                  <m:r>
                                                    <a:rPr lang="en-US" sz="2000" i="1">
                                                      <a:latin typeface="Cambria Math" panose="02040503050406030204" pitchFamily="18" charset="0"/>
                                                    </a:rPr>
                                                    <m:t>,</m:t>
                                                  </m:r>
                                                  <m:r>
                                                    <a:rPr lang="en-US" sz="2000" i="1">
                                                      <a:latin typeface="Cambria Math" panose="02040503050406030204" pitchFamily="18" charset="0"/>
                                                    </a:rPr>
                                                    <m:t>𝜏</m:t>
                                                  </m:r>
                                                </m:sub>
                                              </m:sSub>
                                            </m:e>
                                          </m:bar>
                                          <m:r>
                                            <a:rPr lang="en-US" sz="2000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</m:e>
                                      </m:d>
                                    </m:e>
                                  </m:nary>
                                </m:e>
                              </m:phant>
                              <m:r>
                                <m:rPr>
                                  <m:nor/>
                                </m:rPr>
                                <a:rPr lang="en-US" sz="2000" dirty="0"/>
                                <m:t>  </m:t>
                              </m:r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                                                                        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17" name="Rectangle 1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7070" y="5196912"/>
                <a:ext cx="9480550" cy="96141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3" name="Group 122"/>
          <p:cNvGrpSpPr/>
          <p:nvPr/>
        </p:nvGrpSpPr>
        <p:grpSpPr>
          <a:xfrm>
            <a:off x="1187883" y="4642297"/>
            <a:ext cx="3076239" cy="369332"/>
            <a:chOff x="1187883" y="4623247"/>
            <a:chExt cx="3076239" cy="369332"/>
          </a:xfrm>
        </p:grpSpPr>
        <p:sp>
          <p:nvSpPr>
            <p:cNvPr id="119" name="Rectangle 118"/>
            <p:cNvSpPr/>
            <p:nvPr/>
          </p:nvSpPr>
          <p:spPr>
            <a:xfrm>
              <a:off x="1187883" y="4623247"/>
              <a:ext cx="3658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Wingdings" panose="05000000000000000000" pitchFamily="2" charset="2"/>
                  <a:sym typeface="Wingdings" panose="05000000000000000000" pitchFamily="2" charset="2"/>
                </a:rPr>
                <a:t></a:t>
              </a:r>
              <a:endParaRPr lang="en-US" dirty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1972413" y="4623247"/>
              <a:ext cx="3658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Wingdings" panose="05000000000000000000" pitchFamily="2" charset="2"/>
                  <a:sym typeface="Wingdings" panose="05000000000000000000" pitchFamily="2" charset="2"/>
                </a:rPr>
                <a:t></a:t>
              </a:r>
              <a:endParaRPr lang="en-US" dirty="0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3898316" y="4623247"/>
              <a:ext cx="3658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Wingdings" panose="05000000000000000000" pitchFamily="2" charset="2"/>
                  <a:sym typeface="Wingdings" panose="05000000000000000000" pitchFamily="2" charset="2"/>
                </a:rPr>
                <a:t></a:t>
              </a:r>
              <a:endParaRPr lang="en-US" dirty="0"/>
            </a:p>
          </p:txBody>
        </p:sp>
      </p:grpSp>
      <p:sp>
        <p:nvSpPr>
          <p:cNvPr id="122" name="Rectangle 121"/>
          <p:cNvSpPr/>
          <p:nvPr/>
        </p:nvSpPr>
        <p:spPr>
          <a:xfrm>
            <a:off x="2114019" y="1381868"/>
            <a:ext cx="8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</a:t>
            </a:r>
            <a:r>
              <a:rPr lang="en-US" baseline="30000" dirty="0" smtClean="0"/>
              <a:t>˽   </a:t>
            </a:r>
            <a:r>
              <a:rPr lang="en-US" sz="2400" baseline="30000" dirty="0" smtClean="0"/>
              <a:t>… </a:t>
            </a:r>
            <a:r>
              <a:rPr lang="en-US" dirty="0" smtClean="0"/>
              <a:t> </a:t>
            </a:r>
            <a:r>
              <a:rPr lang="en-US" baseline="30000" dirty="0" smtClean="0"/>
              <a:t>˽</a:t>
            </a:r>
            <a:r>
              <a:rPr lang="en-US" dirty="0" smtClean="0"/>
              <a:t>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Rectangle 123"/>
              <p:cNvSpPr/>
              <p:nvPr/>
            </p:nvSpPr>
            <p:spPr>
              <a:xfrm>
                <a:off x="5925088" y="4674401"/>
                <a:ext cx="5771612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dirty="0" smtClean="0"/>
                  <a:t>Claim:  If every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 panose="02040503050406030204" pitchFamily="18" charset="0"/>
                      </a:rPr>
                      <m:t>2×3</m:t>
                    </m:r>
                  </m:oMath>
                </a14:m>
                <a:r>
                  <a:rPr lang="en-US" sz="1600" dirty="0"/>
                  <a:t> </a:t>
                </a:r>
                <a:r>
                  <a:rPr lang="en-US" sz="1600" dirty="0" smtClean="0"/>
                  <a:t>neighborhood is legal then tableau corresponds to a computation history.</a:t>
                </a:r>
                <a:endParaRPr lang="en-US" sz="1600" dirty="0"/>
              </a:p>
              <a:p>
                <a:r>
                  <a:rPr lang="en-US" sz="1600" dirty="0" smtClean="0"/>
                  <a:t> </a:t>
                </a:r>
                <a:endParaRPr lang="en-US" sz="1600" dirty="0"/>
              </a:p>
            </p:txBody>
          </p:sp>
        </mc:Choice>
        <mc:Fallback xmlns="">
          <p:sp>
            <p:nvSpPr>
              <p:cNvPr id="124" name="Rectangle 1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5088" y="4674401"/>
                <a:ext cx="5771612" cy="830997"/>
              </a:xfrm>
              <a:prstGeom prst="rect">
                <a:avLst/>
              </a:prstGeom>
              <a:blipFill>
                <a:blip r:embed="rId16"/>
                <a:stretch>
                  <a:fillRect l="-634" t="-2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Rectangle 124"/>
              <p:cNvSpPr/>
              <p:nvPr/>
            </p:nvSpPr>
            <p:spPr>
              <a:xfrm>
                <a:off x="5174417" y="5901087"/>
                <a:ext cx="354867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dirty="0" smtClean="0"/>
                  <a:t>Says that the neighborhood at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sz="1600" dirty="0" smtClean="0"/>
                  <a:t> is legal</a:t>
                </a:r>
                <a:endParaRPr lang="en-US" sz="1600" dirty="0"/>
              </a:p>
            </p:txBody>
          </p:sp>
        </mc:Choice>
        <mc:Fallback xmlns="">
          <p:sp>
            <p:nvSpPr>
              <p:cNvPr id="125" name="Rectangle 1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4417" y="5901087"/>
                <a:ext cx="3548670" cy="338554"/>
              </a:xfrm>
              <a:prstGeom prst="rect">
                <a:avLst/>
              </a:prstGeom>
              <a:blipFill>
                <a:blip r:embed="rId17"/>
                <a:stretch>
                  <a:fillRect l="-1031" t="-5357" r="-687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6" name="i and j"/>
          <p:cNvGrpSpPr/>
          <p:nvPr/>
        </p:nvGrpSpPr>
        <p:grpSpPr>
          <a:xfrm>
            <a:off x="301576" y="1124053"/>
            <a:ext cx="2124216" cy="1661585"/>
            <a:chOff x="222293" y="1026100"/>
            <a:chExt cx="2124216" cy="16615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7" name="Rectangle 126"/>
                <p:cNvSpPr/>
                <p:nvPr/>
              </p:nvSpPr>
              <p:spPr>
                <a:xfrm>
                  <a:off x="2038091" y="1026100"/>
                  <a:ext cx="308418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i="1" dirty="0" smtClean="0">
                            <a:latin typeface="Cambria Math" panose="02040503050406030204" pitchFamily="18" charset="0"/>
                          </a:rPr>
                          <m:t>𝑗</m:t>
                        </m:r>
                      </m:oMath>
                    </m:oMathPara>
                  </a14:m>
                  <a:endParaRPr lang="en-US" sz="1600" dirty="0"/>
                </a:p>
              </p:txBody>
            </p:sp>
          </mc:Choice>
          <mc:Fallback xmlns="">
            <p:sp>
              <p:nvSpPr>
                <p:cNvPr id="127" name="Rectangle 12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38091" y="1026100"/>
                  <a:ext cx="308418" cy="338554"/>
                </a:xfrm>
                <a:prstGeom prst="rect">
                  <a:avLst/>
                </a:prstGeom>
                <a:blipFill>
                  <a:blip r:embed="rId18"/>
                  <a:stretch>
                    <a:fillRect b="-89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8" name="Rectangle 127"/>
                <p:cNvSpPr/>
                <p:nvPr/>
              </p:nvSpPr>
              <p:spPr>
                <a:xfrm>
                  <a:off x="222293" y="2349131"/>
                  <a:ext cx="303416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oMath>
                    </m:oMathPara>
                  </a14:m>
                  <a:endParaRPr lang="en-US" sz="1600" dirty="0"/>
                </a:p>
              </p:txBody>
            </p:sp>
          </mc:Choice>
          <mc:Fallback xmlns="">
            <p:sp>
              <p:nvSpPr>
                <p:cNvPr id="128" name="Rectangle 12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2293" y="2349131"/>
                  <a:ext cx="303416" cy="338554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3" name="Isosceles Triangle 42"/>
          <p:cNvSpPr/>
          <p:nvPr/>
        </p:nvSpPr>
        <p:spPr>
          <a:xfrm rot="8089703">
            <a:off x="12005555" y="6742019"/>
            <a:ext cx="276225" cy="136454"/>
          </a:xfrm>
          <a:prstGeom prst="triangle">
            <a:avLst/>
          </a:prstGeom>
          <a:solidFill>
            <a:srgbClr val="336600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874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4" grpId="0"/>
      <p:bldP spid="62" grpId="0"/>
      <p:bldP spid="109" grpId="0"/>
      <p:bldP spid="110" grpId="0"/>
      <p:bldP spid="114" grpId="0"/>
      <p:bldP spid="115" grpId="0"/>
      <p:bldP spid="116" grpId="0"/>
      <p:bldP spid="117" grpId="0"/>
      <p:bldP spid="124" grpId="0"/>
      <p:bldP spid="125" grpId="0"/>
      <p:bldP spid="4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35429" y="0"/>
                <a:ext cx="8287658" cy="7349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Conclusion: 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𝑆𝐴𝑇</m:t>
                    </m:r>
                  </m:oMath>
                </a14:m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is NP-complete</a:t>
                </a:r>
                <a:endParaRPr lang="en-US" sz="4000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29" y="0"/>
                <a:ext cx="8287658" cy="734945"/>
              </a:xfrm>
              <a:prstGeom prst="rect">
                <a:avLst/>
              </a:prstGeom>
              <a:blipFill>
                <a:blip r:embed="rId2"/>
                <a:stretch>
                  <a:fillRect t="-14876" b="-305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39565399"/>
                  </p:ext>
                </p:extLst>
              </p:nvPr>
            </p:nvGraphicFramePr>
            <p:xfrm>
              <a:off x="1278413" y="1769461"/>
              <a:ext cx="3108960" cy="27432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65760">
                      <a:extLst>
                        <a:ext uri="{9D8B030D-6E8A-4147-A177-3AD203B41FA5}">
                          <a16:colId xmlns:a16="http://schemas.microsoft.com/office/drawing/2014/main" val="659610627"/>
                        </a:ext>
                      </a:extLst>
                    </a:gridCol>
                    <a:gridCol w="365760">
                      <a:extLst>
                        <a:ext uri="{9D8B030D-6E8A-4147-A177-3AD203B41FA5}">
                          <a16:colId xmlns:a16="http://schemas.microsoft.com/office/drawing/2014/main" val="2863247702"/>
                        </a:ext>
                      </a:extLst>
                    </a:gridCol>
                    <a:gridCol w="365760">
                      <a:extLst>
                        <a:ext uri="{9D8B030D-6E8A-4147-A177-3AD203B41FA5}">
                          <a16:colId xmlns:a16="http://schemas.microsoft.com/office/drawing/2014/main" val="3841069732"/>
                        </a:ext>
                      </a:extLst>
                    </a:gridCol>
                    <a:gridCol w="2011680">
                      <a:extLst>
                        <a:ext uri="{9D8B030D-6E8A-4147-A177-3AD203B41FA5}">
                          <a16:colId xmlns:a16="http://schemas.microsoft.com/office/drawing/2014/main" val="4293644363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 ⋯  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oMath>
                          </a14:m>
                          <a:endParaRPr lang="en-US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411599804"/>
                      </a:ext>
                    </a:extLst>
                  </a:tr>
                  <a:tr h="233024">
                    <a:tc>
                      <a:txBody>
                        <a:bodyPr/>
                        <a:lstStyle/>
                        <a:p>
                          <a:r>
                            <a:rPr lang="en-US" sz="1800" dirty="0" smtClean="0"/>
                            <a:t>  a</a:t>
                          </a:r>
                          <a:endParaRPr lang="en-US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b="0" dirty="0" smtClean="0"/>
                            <a:t>      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⋯</m:t>
                              </m:r>
                            </m:oMath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4795380"/>
                      </a:ext>
                    </a:extLst>
                  </a:tr>
                  <a:tr h="164592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10190495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    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⋯   </m:t>
                              </m:r>
                              <m:r>
                                <a:rPr lang="en-US" sz="18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m:rPr>
                                  <m:nor/>
                                </m:rPr>
                                <a:rPr lang="en-US" sz="1800" b="0" i="0" baseline="-2500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accept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  ⋯  </m:t>
                              </m:r>
                            </m:oMath>
                          </a14:m>
                          <a:endParaRPr lang="en-US" sz="2000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9988896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39565399"/>
                  </p:ext>
                </p:extLst>
              </p:nvPr>
            </p:nvGraphicFramePr>
            <p:xfrm>
              <a:off x="1278413" y="1769461"/>
              <a:ext cx="3108960" cy="27432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65760">
                      <a:extLst>
                        <a:ext uri="{9D8B030D-6E8A-4147-A177-3AD203B41FA5}">
                          <a16:colId xmlns:a16="http://schemas.microsoft.com/office/drawing/2014/main" val="659610627"/>
                        </a:ext>
                      </a:extLst>
                    </a:gridCol>
                    <a:gridCol w="365760">
                      <a:extLst>
                        <a:ext uri="{9D8B030D-6E8A-4147-A177-3AD203B41FA5}">
                          <a16:colId xmlns:a16="http://schemas.microsoft.com/office/drawing/2014/main" val="2863247702"/>
                        </a:ext>
                      </a:extLst>
                    </a:gridCol>
                    <a:gridCol w="365760">
                      <a:extLst>
                        <a:ext uri="{9D8B030D-6E8A-4147-A177-3AD203B41FA5}">
                          <a16:colId xmlns:a16="http://schemas.microsoft.com/office/drawing/2014/main" val="3841069732"/>
                        </a:ext>
                      </a:extLst>
                    </a:gridCol>
                    <a:gridCol w="2011680">
                      <a:extLst>
                        <a:ext uri="{9D8B030D-6E8A-4147-A177-3AD203B41FA5}">
                          <a16:colId xmlns:a16="http://schemas.microsoft.com/office/drawing/2014/main" val="4293644363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667" t="-1667" r="-755000" b="-65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1667" t="-1667" r="-655000" b="-65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1667" t="-1667" r="-555000" b="-65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4683" t="-1667" r="-604" b="-65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1159980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US" sz="1800" dirty="0" smtClean="0"/>
                            <a:t>  a</a:t>
                          </a:r>
                          <a:endParaRPr lang="en-US" dirty="0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1667" t="-101667" r="-655000" b="-55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1667" t="-101667" r="-555000" b="-55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4683" t="-101667" r="-604" b="-55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4795380"/>
                      </a:ext>
                    </a:extLst>
                  </a:tr>
                  <a:tr h="164592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10190495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4683" t="-653333" r="-604" b="-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9988896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Rectangle 3"/>
          <p:cNvSpPr/>
          <p:nvPr/>
        </p:nvSpPr>
        <p:spPr>
          <a:xfrm>
            <a:off x="3396270" y="1724769"/>
            <a:ext cx="10470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 </a:t>
            </a:r>
            <a:r>
              <a:rPr lang="en-US" sz="2400" baseline="30000" dirty="0" smtClean="0"/>
              <a:t>˽    </a:t>
            </a:r>
            <a:r>
              <a:rPr lang="en-US" sz="3200" baseline="30000" dirty="0" smtClean="0"/>
              <a:t>… </a:t>
            </a:r>
            <a:r>
              <a:rPr lang="en-US" sz="2400" dirty="0" smtClean="0"/>
              <a:t> </a:t>
            </a:r>
            <a:r>
              <a:rPr lang="en-US" sz="2400" baseline="30000" dirty="0" smtClean="0"/>
              <a:t>˽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grpSp>
        <p:nvGrpSpPr>
          <p:cNvPr id="5" name="Group 4"/>
          <p:cNvGrpSpPr/>
          <p:nvPr/>
        </p:nvGrpSpPr>
        <p:grpSpPr>
          <a:xfrm>
            <a:off x="1278413" y="1254160"/>
            <a:ext cx="3108960" cy="405624"/>
            <a:chOff x="1278413" y="2949610"/>
            <a:chExt cx="3108960" cy="405624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1278413" y="3152422"/>
              <a:ext cx="3108960" cy="0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/>
                <p:cNvSpPr/>
                <p:nvPr/>
              </p:nvSpPr>
              <p:spPr>
                <a:xfrm>
                  <a:off x="2570802" y="2949610"/>
                  <a:ext cx="524181" cy="405624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7" name="Rectangle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70802" y="2949610"/>
                  <a:ext cx="524181" cy="405624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Group 7"/>
          <p:cNvGrpSpPr/>
          <p:nvPr/>
        </p:nvGrpSpPr>
        <p:grpSpPr>
          <a:xfrm>
            <a:off x="754232" y="1769461"/>
            <a:ext cx="524181" cy="2743200"/>
            <a:chOff x="754232" y="3464911"/>
            <a:chExt cx="524181" cy="2743200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962025" y="3464911"/>
              <a:ext cx="1" cy="2743200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/>
                <p:cNvSpPr/>
                <p:nvPr/>
              </p:nvSpPr>
              <p:spPr>
                <a:xfrm>
                  <a:off x="754232" y="4633699"/>
                  <a:ext cx="524181" cy="405624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10" name="Rectangle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4232" y="4633699"/>
                  <a:ext cx="524181" cy="40562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5148822" y="2186434"/>
                <a:ext cx="5440522" cy="37249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2000" b="1" dirty="0" smtClean="0">
                    <a:solidFill>
                      <a:schemeClr val="tx1"/>
                    </a:solidFill>
                  </a:rPr>
                  <a:t>Summary: </a:t>
                </a:r>
              </a:p>
              <a:p>
                <a:pPr lvl="0"/>
                <a:r>
                  <a:rPr lang="en-US" sz="2000" dirty="0"/>
                  <a:t>F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or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0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nor/>
                      </m:rPr>
                      <a:rPr lang="en-US" sz="2000" dirty="0">
                        <a:solidFill>
                          <a:schemeClr val="tx1"/>
                        </a:solidFill>
                      </a:rPr>
                      <m:t>NP</m:t>
                    </m:r>
                    <m:r>
                      <m:rPr>
                        <m:nor/>
                      </m:rPr>
                      <a:rPr lang="en-US" sz="2000" b="0" i="0" dirty="0" smtClean="0">
                        <a:solidFill>
                          <a:schemeClr val="tx1"/>
                        </a:solidFill>
                      </a:rPr>
                      <m:t>,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decided by NTM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, </a:t>
                </a:r>
                <a:br>
                  <a:rPr lang="en-US" sz="2000" dirty="0" smtClean="0">
                    <a:solidFill>
                      <a:schemeClr val="tx1"/>
                    </a:solidFill>
                  </a:rPr>
                </a:br>
                <a:r>
                  <a:rPr lang="en-US" sz="2000" dirty="0" smtClean="0"/>
                  <a:t>we gave a reduction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000" dirty="0" smtClean="0"/>
                  <a:t> from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 smtClean="0"/>
                  <a:t> to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𝑆𝐴𝑇</m:t>
                    </m:r>
                  </m:oMath>
                </a14:m>
                <a:r>
                  <a:rPr lang="en-US" sz="2000" dirty="0" smtClean="0"/>
                  <a:t>:</a:t>
                </a:r>
                <a:endParaRPr lang="en-US" sz="2000" dirty="0"/>
              </a:p>
              <a:p>
                <a:pPr lvl="0"/>
                <a:r>
                  <a:rPr lang="en-US" sz="2000" dirty="0" smtClean="0"/>
                  <a:t>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: 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2000" dirty="0"/>
                  <a:t>formulas</a:t>
                </a:r>
              </a:p>
              <a:p>
                <a:pPr lvl="0"/>
                <a:r>
                  <a:rPr lang="en-US" sz="2000" dirty="0" smtClean="0"/>
                  <a:t>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 =  〈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〉</m:t>
                    </m:r>
                  </m:oMath>
                </a14:m>
                <a:endParaRPr lang="en-US" sz="2000" dirty="0"/>
              </a:p>
              <a:p>
                <a:pPr lvl="0"/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/>
                  <a:t>  iff 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</m:oMath>
                </a14:m>
                <a:r>
                  <a:rPr lang="en-US" sz="2000" dirty="0"/>
                  <a:t>  is </a:t>
                </a:r>
                <a:r>
                  <a:rPr lang="en-US" sz="2000" dirty="0" smtClean="0"/>
                  <a:t>satisfiable.</a:t>
                </a:r>
              </a:p>
              <a:p>
                <a:pPr>
                  <a:spcBef>
                    <a:spcPts val="12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  <m:r>
                      <a:rPr lang="en-US" sz="20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aseline="-25000" dirty="0">
                        <a:latin typeface="Cambria Math" panose="02040503050406030204" pitchFamily="18" charset="0"/>
                      </a:rPr>
                      <m:t>cell</m:t>
                    </m:r>
                    <m:r>
                      <a:rPr lang="en-US" sz="2000" i="1" baseline="-25000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∧ 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aseline="-25000" dirty="0">
                        <a:latin typeface="Cambria Math" panose="02040503050406030204" pitchFamily="18" charset="0"/>
                      </a:rPr>
                      <m:t>start</m:t>
                    </m:r>
                  </m:oMath>
                </a14:m>
                <a:r>
                  <a:rPr lang="en-US" sz="2000" dirty="0"/>
                  <a:t> 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∧ 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aseline="-25000" dirty="0">
                        <a:latin typeface="Cambria Math" panose="02040503050406030204" pitchFamily="18" charset="0"/>
                      </a:rPr>
                      <m:t>move</m:t>
                    </m:r>
                  </m:oMath>
                </a14:m>
                <a:r>
                  <a:rPr lang="en-US" sz="2000" dirty="0"/>
                  <a:t> 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∧ 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𝜙</m:t>
                    </m:r>
                    <m:r>
                      <m:rPr>
                        <m:nor/>
                      </m:rPr>
                      <a:rPr lang="en-US" sz="2000" baseline="-25000" dirty="0">
                        <a:latin typeface="Cambria Math" panose="02040503050406030204" pitchFamily="18" charset="0"/>
                      </a:rPr>
                      <m:t>accept</m:t>
                    </m:r>
                  </m:oMath>
                </a14:m>
                <a:endParaRPr lang="en-US" sz="2000" dirty="0"/>
              </a:p>
              <a:p>
                <a:pPr lvl="0">
                  <a:spcBef>
                    <a:spcPts val="1200"/>
                  </a:spcBef>
                </a:pPr>
                <a:r>
                  <a:rPr lang="en-US" sz="2000" dirty="0" smtClean="0"/>
                  <a:t>The size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</m:oMath>
                </a14:m>
                <a:r>
                  <a:rPr lang="en-US" sz="2000" dirty="0" smtClean="0"/>
                  <a:t> is roughly the size of the tableau for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000" dirty="0" smtClean="0"/>
                  <a:t> on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2000" dirty="0" smtClean="0"/>
                  <a:t>, so size is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000" dirty="0" smtClean="0"/>
                  <a:t>.</a:t>
                </a:r>
              </a:p>
              <a:p>
                <a:pPr lvl="0">
                  <a:spcBef>
                    <a:spcPts val="1200"/>
                  </a:spcBef>
                </a:pPr>
                <a:r>
                  <a:rPr lang="en-US" sz="2000" dirty="0" smtClean="0"/>
                  <a:t>Therefore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000" dirty="0" smtClean="0"/>
                  <a:t> is computable in polynomial time.</a:t>
                </a: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822" y="2186434"/>
                <a:ext cx="5440522" cy="3724994"/>
              </a:xfrm>
              <a:prstGeom prst="rect">
                <a:avLst/>
              </a:prstGeom>
              <a:blipFill>
                <a:blip r:embed="rId6"/>
                <a:stretch>
                  <a:fillRect l="-1233" t="-982" b="-19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Isosceles Triangle 11"/>
          <p:cNvSpPr/>
          <p:nvPr/>
        </p:nvSpPr>
        <p:spPr>
          <a:xfrm rot="8089703">
            <a:off x="12005555" y="6742019"/>
            <a:ext cx="276225" cy="136454"/>
          </a:xfrm>
          <a:prstGeom prst="triangle">
            <a:avLst/>
          </a:prstGeom>
          <a:solidFill>
            <a:srgbClr val="336600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11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</a:spDef>
    <a:lnDef>
      <a:spPr>
        <a:ln w="95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64562</TotalTime>
  <Words>2749</Words>
  <Application>Microsoft Office PowerPoint</Application>
  <PresentationFormat>Widescreen</PresentationFormat>
  <Paragraphs>319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Massachusetts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Sipser</dc:creator>
  <cp:lastModifiedBy>Michael Sipser</cp:lastModifiedBy>
  <cp:revision>1421</cp:revision>
  <dcterms:created xsi:type="dcterms:W3CDTF">2020-08-09T18:24:17Z</dcterms:created>
  <dcterms:modified xsi:type="dcterms:W3CDTF">2021-01-10T23:30:44Z</dcterms:modified>
</cp:coreProperties>
</file>